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258" r:id="rId4"/>
    <p:sldId id="265" r:id="rId5"/>
    <p:sldId id="266" r:id="rId6"/>
    <p:sldId id="267" r:id="rId7"/>
    <p:sldId id="268" r:id="rId8"/>
    <p:sldId id="269" r:id="rId9"/>
    <p:sldId id="271" r:id="rId10"/>
    <p:sldId id="272" r:id="rId11"/>
    <p:sldId id="274" r:id="rId12"/>
    <p:sldId id="277" r:id="rId13"/>
    <p:sldId id="278" r:id="rId14"/>
    <p:sldId id="279" r:id="rId15"/>
    <p:sldId id="280" r:id="rId16"/>
    <p:sldId id="281" r:id="rId17"/>
    <p:sldId id="273" r:id="rId18"/>
    <p:sldId id="264" r:id="rId19"/>
    <p:sldId id="263" r:id="rId20"/>
    <p:sldId id="283" r:id="rId21"/>
  </p:sldIdLst>
  <p:sldSz cx="9144000" cy="6858000" type="screen4x3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AD5C0"/>
    <a:srgbClr val="F8F0E8"/>
    <a:srgbClr val="D7AE85"/>
    <a:srgbClr val="800000"/>
    <a:srgbClr val="F1E2D3"/>
    <a:srgbClr val="3E0000"/>
    <a:srgbClr val="F5EADF"/>
    <a:srgbClr val="FFD5D5"/>
    <a:srgbClr val="FDF5D5"/>
    <a:srgbClr val="FDF7D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17" autoAdjust="0"/>
    <p:restoredTop sz="94707" autoAdjust="0"/>
  </p:normalViewPr>
  <p:slideViewPr>
    <p:cSldViewPr snapToGrid="0">
      <p:cViewPr varScale="1">
        <p:scale>
          <a:sx n="103" d="100"/>
          <a:sy n="103" d="100"/>
        </p:scale>
        <p:origin x="-21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52429-8EC0-485E-9D39-3B598C6032E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84FBA-85EE-44BA-A5B1-89C267F63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97086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52429-8EC0-485E-9D39-3B598C6032E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84FBA-85EE-44BA-A5B1-89C267F63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04041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52429-8EC0-485E-9D39-3B598C6032E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84FBA-85EE-44BA-A5B1-89C267F63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99702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52429-8EC0-485E-9D39-3B598C6032E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84FBA-85EE-44BA-A5B1-89C267F63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45770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52429-8EC0-485E-9D39-3B598C6032E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84FBA-85EE-44BA-A5B1-89C267F63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64363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52429-8EC0-485E-9D39-3B598C6032E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84FBA-85EE-44BA-A5B1-89C267F63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15919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52429-8EC0-485E-9D39-3B598C6032E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84FBA-85EE-44BA-A5B1-89C267F63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40635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52429-8EC0-485E-9D39-3B598C6032E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84FBA-85EE-44BA-A5B1-89C267F63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53459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52429-8EC0-485E-9D39-3B598C6032E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84FBA-85EE-44BA-A5B1-89C267F63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97975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52429-8EC0-485E-9D39-3B598C6032E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84FBA-85EE-44BA-A5B1-89C267F63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57387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52429-8EC0-485E-9D39-3B598C6032E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84FBA-85EE-44BA-A5B1-89C267F63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03534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DAB48E">
                <a:lumMod val="0"/>
                <a:lumOff val="100000"/>
                <a:alpha val="24000"/>
              </a:srgbClr>
            </a:gs>
            <a:gs pos="5000">
              <a:srgbClr val="ECD9BE"/>
            </a:gs>
            <a:gs pos="66000">
              <a:srgbClr val="EFDCC9"/>
            </a:gs>
            <a:gs pos="98000">
              <a:srgbClr val="DAB48E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52429-8EC0-485E-9D39-3B598C6032E9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84FBA-85EE-44BA-A5B1-89C267F63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7087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37751" y="333046"/>
            <a:ext cx="7886700" cy="1531010"/>
          </a:xfrm>
          <a:solidFill>
            <a:srgbClr val="EFDCC9"/>
          </a:solidFill>
          <a:ln w="38100">
            <a:solidFill>
              <a:srgbClr val="DAB48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ln w="0"/>
                <a:solidFill>
                  <a:srgbClr val="8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</a:rPr>
              <a:t>Шестое апреля</a:t>
            </a:r>
            <a:endParaRPr lang="ru-RU" b="1" dirty="0">
              <a:ln w="0"/>
              <a:solidFill>
                <a:srgbClr val="8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1877" y="2329097"/>
            <a:ext cx="5845088" cy="1717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92061" y="2575208"/>
            <a:ext cx="7378081" cy="292387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4000">
                <a:srgbClr val="EAD5C0"/>
              </a:gs>
              <a:gs pos="83000">
                <a:srgbClr val="F8F0E8"/>
              </a:gs>
              <a:gs pos="100000">
                <a:srgbClr val="EAD5C0"/>
              </a:gs>
            </a:gsLst>
            <a:lin ang="5400000" scaled="1"/>
          </a:gradFill>
          <a:ln w="38100">
            <a:solidFill>
              <a:srgbClr val="D7AE85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sz="2800" dirty="0" smtClean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 smtClean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smtClean="0">
                <a:ln w="0"/>
                <a:solidFill>
                  <a:srgbClr val="8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</a:rPr>
              <a:t>Построение предложений с обособленными членами</a:t>
            </a:r>
            <a:endParaRPr lang="ru-RU" sz="3600" b="1" dirty="0">
              <a:ln w="0"/>
              <a:solidFill>
                <a:srgbClr val="8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Times New Roman" panose="02020603050405020304" pitchFamily="18" charset="0"/>
            </a:endParaRPr>
          </a:p>
          <a:p>
            <a:endParaRPr lang="ru-RU" sz="2800" dirty="0" smtClean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248" y="2768946"/>
            <a:ext cx="731942" cy="7319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6965" y="2684427"/>
            <a:ext cx="773177" cy="7731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7011" y="4792122"/>
            <a:ext cx="1011446" cy="101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9560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576" y="757047"/>
            <a:ext cx="8721969" cy="5832366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800000"/>
                </a:solidFill>
              </a:rPr>
              <a:t> НЕ СТАВИТСЯ </a:t>
            </a:r>
            <a:r>
              <a:rPr lang="ru-RU" sz="2000" b="1" dirty="0">
                <a:solidFill>
                  <a:srgbClr val="800000"/>
                </a:solidFill>
              </a:rPr>
              <a:t>ДЕФИС</a:t>
            </a:r>
            <a:endParaRPr lang="ru-RU" sz="2000" dirty="0">
              <a:solidFill>
                <a:srgbClr val="800000"/>
              </a:solidFill>
            </a:endParaRPr>
          </a:p>
          <a:p>
            <a:r>
              <a:rPr lang="ru-RU" sz="1900" b="1" dirty="0" smtClean="0"/>
              <a:t>1. Если </a:t>
            </a:r>
            <a:r>
              <a:rPr lang="ru-RU" sz="1900" b="1" dirty="0"/>
              <a:t>приложение, стоящее перед определяемым словом, может быть заменено однокоренным согласованным </a:t>
            </a:r>
            <a:r>
              <a:rPr lang="ru-RU" sz="1900" b="1" dirty="0" smtClean="0"/>
              <a:t>определением.</a:t>
            </a:r>
          </a:p>
          <a:p>
            <a:endParaRPr lang="ru-RU" sz="600" dirty="0"/>
          </a:p>
          <a:p>
            <a:r>
              <a:rPr lang="ru-RU" sz="1900" b="1" i="1" dirty="0" smtClean="0">
                <a:solidFill>
                  <a:srgbClr val="800000"/>
                </a:solidFill>
              </a:rPr>
              <a:t>старик </a:t>
            </a:r>
            <a:r>
              <a:rPr lang="ru-RU" sz="1900" i="1" dirty="0"/>
              <a:t>крестьянин (старый крестьянин</a:t>
            </a:r>
            <a:r>
              <a:rPr lang="ru-RU" sz="1900" i="1" dirty="0" smtClean="0"/>
              <a:t>)</a:t>
            </a:r>
          </a:p>
          <a:p>
            <a:endParaRPr lang="ru-RU" sz="600" dirty="0"/>
          </a:p>
          <a:p>
            <a:r>
              <a:rPr lang="ru-RU" sz="1900" b="1" dirty="0" smtClean="0"/>
              <a:t>2. Если </a:t>
            </a:r>
            <a:r>
              <a:rPr lang="ru-RU" sz="1900" b="1" dirty="0"/>
              <a:t>первое из двух нарицательных существительных обозначает родовое понятие, </a:t>
            </a:r>
            <a:r>
              <a:rPr lang="ru-RU" sz="1900" b="1" dirty="0" smtClean="0"/>
              <a:t>а </a:t>
            </a:r>
            <a:r>
              <a:rPr lang="ru-RU" sz="1900" b="1" dirty="0"/>
              <a:t>второе – видовое</a:t>
            </a:r>
          </a:p>
          <a:p>
            <a:r>
              <a:rPr lang="ru-RU" sz="1900" i="1" dirty="0" smtClean="0"/>
              <a:t>дерево </a:t>
            </a:r>
            <a:r>
              <a:rPr lang="ru-RU" sz="1900" b="1" i="1" dirty="0">
                <a:solidFill>
                  <a:srgbClr val="800000"/>
                </a:solidFill>
              </a:rPr>
              <a:t>береза</a:t>
            </a:r>
          </a:p>
          <a:p>
            <a:r>
              <a:rPr lang="ru-RU" sz="1900" i="1" dirty="0"/>
              <a:t>река </a:t>
            </a:r>
            <a:r>
              <a:rPr lang="ru-RU" sz="1900" b="1" i="1" dirty="0" smtClean="0">
                <a:solidFill>
                  <a:srgbClr val="800000"/>
                </a:solidFill>
              </a:rPr>
              <a:t>Волга</a:t>
            </a:r>
          </a:p>
          <a:p>
            <a:endParaRPr lang="ru-RU" sz="600" dirty="0"/>
          </a:p>
          <a:p>
            <a:r>
              <a:rPr lang="ru-RU" sz="1900" b="1" dirty="0" smtClean="0"/>
              <a:t>3. Если </a:t>
            </a:r>
            <a:r>
              <a:rPr lang="ru-RU" sz="1900" b="1" dirty="0"/>
              <a:t>первым элементом являются общеупотребительные слова-обращения: </a:t>
            </a:r>
            <a:r>
              <a:rPr lang="ru-RU" sz="1900" b="1" i="1" dirty="0"/>
              <a:t>гражданин, мистер, фрау, господин, товарищ</a:t>
            </a:r>
          </a:p>
          <a:p>
            <a:r>
              <a:rPr lang="ru-RU" sz="1900" i="1" dirty="0" smtClean="0"/>
              <a:t>товарищ </a:t>
            </a:r>
            <a:r>
              <a:rPr lang="ru-RU" sz="1900" b="1" i="1" dirty="0">
                <a:solidFill>
                  <a:srgbClr val="800000"/>
                </a:solidFill>
              </a:rPr>
              <a:t>майор</a:t>
            </a:r>
          </a:p>
          <a:p>
            <a:r>
              <a:rPr lang="ru-RU" sz="1900" i="1" dirty="0"/>
              <a:t>мистер </a:t>
            </a:r>
            <a:r>
              <a:rPr lang="ru-RU" sz="1900" b="1" i="1" dirty="0">
                <a:solidFill>
                  <a:srgbClr val="800000"/>
                </a:solidFill>
              </a:rPr>
              <a:t>Холмс</a:t>
            </a:r>
          </a:p>
          <a:p>
            <a:endParaRPr lang="ru-RU" sz="600" dirty="0"/>
          </a:p>
          <a:p>
            <a:r>
              <a:rPr lang="ru-RU" sz="1900" b="1" dirty="0" smtClean="0"/>
              <a:t>4. Если </a:t>
            </a:r>
            <a:r>
              <a:rPr lang="ru-RU" sz="1900" b="1" dirty="0"/>
              <a:t>в предложении – два однородных приложения, которые относятся к одному и тому же определяемому существительному и соединены союзом И</a:t>
            </a:r>
          </a:p>
          <a:p>
            <a:r>
              <a:rPr lang="ru-RU" sz="1900" i="1" dirty="0" smtClean="0"/>
              <a:t>На лекции присутствовали студенты </a:t>
            </a:r>
            <a:r>
              <a:rPr lang="ru-RU" sz="1900" b="1" i="1" dirty="0">
                <a:solidFill>
                  <a:srgbClr val="800000"/>
                </a:solidFill>
              </a:rPr>
              <a:t>медики и </a:t>
            </a:r>
            <a:r>
              <a:rPr lang="ru-RU" sz="1900" b="1" i="1" dirty="0" smtClean="0">
                <a:solidFill>
                  <a:srgbClr val="800000"/>
                </a:solidFill>
              </a:rPr>
              <a:t>биологи.</a:t>
            </a:r>
          </a:p>
          <a:p>
            <a:endParaRPr lang="ru-RU" sz="600" dirty="0"/>
          </a:p>
          <a:p>
            <a:r>
              <a:rPr lang="ru-RU" sz="1900" b="1" dirty="0" smtClean="0"/>
              <a:t>5. Если </a:t>
            </a:r>
            <a:r>
              <a:rPr lang="ru-RU" sz="1900" b="1" dirty="0"/>
              <a:t>в предложении – два определяемых существительных, которые относятся к одному и тому же приложению и соединены союзом И</a:t>
            </a:r>
          </a:p>
          <a:p>
            <a:r>
              <a:rPr lang="ru-RU" sz="1900" i="1" dirty="0"/>
              <a:t>С</a:t>
            </a:r>
            <a:r>
              <a:rPr lang="ru-RU" sz="1900" i="1" dirty="0" smtClean="0"/>
              <a:t>туденты </a:t>
            </a:r>
            <a:r>
              <a:rPr lang="ru-RU" sz="1900" i="1" dirty="0"/>
              <a:t>и преподаватели </a:t>
            </a:r>
            <a:r>
              <a:rPr lang="ru-RU" sz="1900" b="1" i="1" dirty="0" smtClean="0">
                <a:solidFill>
                  <a:srgbClr val="800000"/>
                </a:solidFill>
              </a:rPr>
              <a:t>медики </a:t>
            </a:r>
            <a:r>
              <a:rPr lang="ru-RU" sz="19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сидели в аудитории</a:t>
            </a:r>
            <a:r>
              <a:rPr lang="ru-RU" sz="1900" b="1" i="1" dirty="0" smtClean="0">
                <a:solidFill>
                  <a:srgbClr val="800000"/>
                </a:solidFill>
              </a:rPr>
              <a:t>.</a:t>
            </a:r>
            <a:endParaRPr lang="ru-RU" sz="1900" b="1" i="1" dirty="0">
              <a:solidFill>
                <a:srgbClr val="8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3248" y="169488"/>
            <a:ext cx="387862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ОДИНОЧНЫЕ ПРИЛОЖЕНИЯ</a:t>
            </a:r>
            <a:endParaRPr lang="ru-RU" sz="24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95616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6243" y="209156"/>
            <a:ext cx="7376828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УТОЧНЯЮЩИЕ, ПОЯСНИТЕЛЬНЫЕ И </a:t>
            </a:r>
            <a:r>
              <a:rPr lang="ru-RU" sz="2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ПРИСОЕДИНИТЕЛЬНЫЕ</a:t>
            </a:r>
          </a:p>
          <a:p>
            <a:pPr algn="ctr"/>
            <a:r>
              <a:rPr lang="ru-RU" sz="2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ЧЛЕНЫ ПРЕДЛОЖЕНИЯ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2571" y="1191901"/>
            <a:ext cx="8764172" cy="5138714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УТОЧНЯЮЩИМИ</a:t>
            </a:r>
            <a:r>
              <a:rPr lang="ru-RU" dirty="0" smtClean="0">
                <a:solidFill>
                  <a:srgbClr val="8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НАЗЫВАЮТСЯ ТЕ ЧЛЕНЫ ПРЕДЛОЖЕНИЯ, </a:t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КОТОРЫЕ ПОЯСНЯЮТ  (КОНКРЕТИЗИРУЮТ), ДРУГИЕ ЧЛЕНЫ ПРЕДЛОЖЕНИЯ.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050" b="1" dirty="0" smtClean="0">
              <a:solidFill>
                <a:schemeClr val="tx1">
                  <a:lumMod val="95000"/>
                  <a:lumOff val="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Завтра</a:t>
            </a:r>
            <a:r>
              <a:rPr lang="ru-RU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(когда именно?) </a:t>
            </a:r>
            <a:r>
              <a:rPr lang="ru-RU" b="1" i="1" dirty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шесть часов вечера</a:t>
            </a:r>
            <a:r>
              <a:rPr lang="ru-RU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состоится собрание </a:t>
            </a:r>
            <a:r>
              <a:rPr lang="ru-RU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коллектива.</a:t>
            </a:r>
          </a:p>
          <a:p>
            <a:pPr algn="just">
              <a:lnSpc>
                <a:spcPct val="107000"/>
              </a:lnSpc>
            </a:pPr>
            <a:r>
              <a:rPr lang="ru-RU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шесть часов вечера состоится собрание </a:t>
            </a:r>
            <a:r>
              <a:rPr lang="ru-RU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коллектива.</a:t>
            </a:r>
          </a:p>
          <a:p>
            <a:pPr algn="just">
              <a:lnSpc>
                <a:spcPct val="107000"/>
              </a:lnSpc>
            </a:pPr>
            <a:endParaRPr lang="ru-RU" sz="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1.Уточняться </a:t>
            </a:r>
            <a:r>
              <a:rPr lang="ru-RU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могут все члены предложения</a:t>
            </a:r>
            <a:r>
              <a:rPr lang="ru-RU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/>
              <a:t> </a:t>
            </a:r>
            <a:r>
              <a:rPr lang="ru-RU" b="1" dirty="0" smtClean="0"/>
              <a:t>Уточняющие </a:t>
            </a:r>
            <a:r>
              <a:rPr lang="ru-RU" b="1" dirty="0"/>
              <a:t>члены предложения </a:t>
            </a:r>
            <a:r>
              <a:rPr lang="ru-RU" b="1" u="sng" dirty="0"/>
              <a:t>обязательно</a:t>
            </a:r>
            <a:r>
              <a:rPr lang="ru-RU" b="1" dirty="0"/>
              <a:t> должны стоять </a:t>
            </a:r>
            <a:r>
              <a:rPr lang="ru-RU" b="1" u="sng" dirty="0"/>
              <a:t>после</a:t>
            </a:r>
            <a:r>
              <a:rPr lang="ru-RU" b="1" dirty="0"/>
              <a:t> уточняемого </a:t>
            </a:r>
            <a:r>
              <a:rPr lang="ru-RU" b="1" dirty="0" smtClean="0"/>
              <a:t>слова. </a:t>
            </a:r>
            <a:r>
              <a:rPr lang="ru-RU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Чаще </a:t>
            </a:r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всего уточняются </a:t>
            </a:r>
            <a:r>
              <a:rPr lang="ru-RU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обстоятельства места и </a:t>
            </a:r>
            <a:r>
              <a:rPr lang="ru-RU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времени</a:t>
            </a:r>
            <a:r>
              <a:rPr lang="ru-RU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Нередко уточняющие обстоятельства места </a:t>
            </a:r>
            <a:r>
              <a:rPr lang="ru-RU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образуют цепочку.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500" i="1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Там</a:t>
            </a:r>
            <a:r>
              <a:rPr lang="ru-RU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1" dirty="0" smtClean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i="1" dirty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горизонте</a:t>
            </a:r>
            <a:r>
              <a:rPr lang="ru-RU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светилась бледно-розовая полоска </a:t>
            </a:r>
            <a:r>
              <a:rPr lang="ru-RU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света</a:t>
            </a:r>
            <a:r>
              <a:rPr lang="ru-RU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Теперь</a:t>
            </a:r>
            <a:r>
              <a:rPr lang="ru-RU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1" dirty="0" smtClean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b="1" i="1" dirty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половодья</a:t>
            </a:r>
            <a:r>
              <a:rPr lang="ru-RU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это была река саженей в </a:t>
            </a:r>
            <a:r>
              <a:rPr lang="ru-RU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шесть</a:t>
            </a:r>
            <a:r>
              <a:rPr lang="ru-RU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3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Впереди,</a:t>
            </a:r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1" dirty="0" smtClean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далеко</a:t>
            </a:r>
            <a:r>
              <a:rPr lang="ru-RU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smtClean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i="1" dirty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том берегу туманного моря</a:t>
            </a:r>
            <a:r>
              <a:rPr lang="ru-RU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виднелись выступающие лесистые </a:t>
            </a:r>
            <a:r>
              <a:rPr lang="ru-RU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холмы.</a:t>
            </a:r>
            <a:endParaRPr lang="ru-RU" sz="1200" i="1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000" i="1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Уточняться </a:t>
            </a:r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могут и </a:t>
            </a:r>
            <a:r>
              <a:rPr lang="ru-RU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другие </a:t>
            </a:r>
            <a:r>
              <a:rPr lang="ru-RU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обстоятельства</a:t>
            </a:r>
            <a:r>
              <a:rPr lang="ru-RU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встряхнул кудрями и </a:t>
            </a:r>
            <a:r>
              <a:rPr lang="ru-RU" i="1" u="dotDashHeavy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самоуверенно</a:t>
            </a:r>
            <a:r>
              <a:rPr lang="ru-RU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smtClean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почти </a:t>
            </a:r>
            <a:r>
              <a:rPr lang="ru-RU" b="1" i="1" dirty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 вызовом</a:t>
            </a:r>
            <a:r>
              <a:rPr lang="ru-RU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глянул вверх, на </a:t>
            </a:r>
            <a:r>
              <a:rPr lang="ru-RU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небо.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был </a:t>
            </a:r>
            <a:r>
              <a:rPr lang="ru-RU" i="1" u="dotDashHeavy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тщательно</a:t>
            </a:r>
            <a:r>
              <a:rPr lang="ru-RU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b="1" i="1" dirty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до розового лоска на щеках</a:t>
            </a:r>
            <a:r>
              <a:rPr lang="ru-RU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выбрит</a:t>
            </a:r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до какой </a:t>
            </a:r>
            <a:r>
              <a:rPr lang="ru-RU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степени?).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249" y="1560543"/>
            <a:ext cx="8470900" cy="3801041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Уточняющими</a:t>
            </a:r>
            <a:r>
              <a:rPr lang="ru-RU" sz="2000" b="1" dirty="0">
                <a:solidFill>
                  <a:srgbClr val="423E6C"/>
                </a:solidFill>
              </a:rPr>
              <a:t> </a:t>
            </a:r>
            <a:r>
              <a:rPr lang="ru-RU" sz="2000" b="1" dirty="0">
                <a:solidFill>
                  <a:srgbClr val="3E0000"/>
                </a:solidFill>
              </a:rPr>
              <a:t>могут быть </a:t>
            </a:r>
            <a:r>
              <a:rPr lang="ru-RU" sz="2000" b="1" dirty="0" smtClean="0">
                <a:solidFill>
                  <a:srgbClr val="C00000"/>
                </a:solidFill>
              </a:rPr>
              <a:t>определения и приложения</a:t>
            </a:r>
            <a:r>
              <a:rPr lang="ru-RU" sz="2000" b="1" dirty="0" smtClean="0">
                <a:solidFill>
                  <a:srgbClr val="423E6C"/>
                </a:solidFill>
              </a:rPr>
              <a:t> </a:t>
            </a:r>
            <a:r>
              <a:rPr lang="ru-RU" sz="2000" b="1" dirty="0">
                <a:solidFill>
                  <a:srgbClr val="3E0000"/>
                </a:solidFill>
              </a:rPr>
              <a:t>(обычно уточнения касаются размера, цвета, возраста</a:t>
            </a:r>
            <a:r>
              <a:rPr lang="ru-RU" sz="2000" b="1" dirty="0" smtClean="0">
                <a:solidFill>
                  <a:srgbClr val="3E0000"/>
                </a:solidFill>
              </a:rPr>
              <a:t>).</a:t>
            </a:r>
            <a:r>
              <a:rPr lang="ru-RU" sz="2000" dirty="0">
                <a:solidFill>
                  <a:srgbClr val="3E0000"/>
                </a:solidFill>
              </a:rPr>
              <a:t> </a:t>
            </a:r>
            <a:endParaRPr lang="ru-RU" sz="2000" dirty="0" smtClean="0">
              <a:solidFill>
                <a:srgbClr val="3E0000"/>
              </a:solidFill>
            </a:endParaRPr>
          </a:p>
          <a:p>
            <a:pPr algn="just"/>
            <a:r>
              <a:rPr lang="ru-RU" sz="2000" dirty="0" smtClean="0">
                <a:solidFill>
                  <a:srgbClr val="423E6C"/>
                </a:solidFill>
              </a:rPr>
              <a:t> ------------------------------------------------------------------------------------------------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i="1" dirty="0" smtClean="0">
                <a:solidFill>
                  <a:srgbClr val="3E0000"/>
                </a:solidFill>
              </a:rPr>
              <a:t>Через </a:t>
            </a:r>
            <a:r>
              <a:rPr lang="ru-RU" sz="2000" i="1" dirty="0">
                <a:solidFill>
                  <a:srgbClr val="3E0000"/>
                </a:solidFill>
              </a:rPr>
              <a:t>минуту они прошли сонную конторку, вышли </a:t>
            </a:r>
            <a:r>
              <a:rPr lang="ru-RU" sz="2000" b="1" i="1" u="sng" dirty="0">
                <a:solidFill>
                  <a:srgbClr val="3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глубокий</a:t>
            </a:r>
            <a:r>
              <a:rPr lang="ru-RU" sz="2000" i="1" dirty="0">
                <a:solidFill>
                  <a:srgbClr val="3E0000"/>
                </a:solidFill>
              </a:rPr>
              <a:t>, </a:t>
            </a:r>
            <a:r>
              <a:rPr lang="ru-RU" sz="2000" b="1" i="1" dirty="0">
                <a:solidFill>
                  <a:srgbClr val="C00000"/>
                </a:solidFill>
              </a:rPr>
              <a:t>по ступицу</a:t>
            </a:r>
            <a:r>
              <a:rPr lang="ru-RU" sz="2000" i="1" dirty="0">
                <a:solidFill>
                  <a:srgbClr val="C00000"/>
                </a:solidFill>
              </a:rPr>
              <a:t>,</a:t>
            </a:r>
            <a:r>
              <a:rPr lang="ru-RU" sz="2000" i="1" dirty="0">
                <a:solidFill>
                  <a:srgbClr val="3E0000"/>
                </a:solidFill>
              </a:rPr>
              <a:t> песок и молча сели в запыленную извозчичью пролетку</a:t>
            </a:r>
            <a:r>
              <a:rPr lang="ru-RU" sz="2000" dirty="0">
                <a:solidFill>
                  <a:srgbClr val="3E0000"/>
                </a:solidFill>
              </a:rPr>
              <a:t> </a:t>
            </a:r>
            <a:r>
              <a:rPr lang="ru-RU" sz="2000" dirty="0" smtClean="0">
                <a:solidFill>
                  <a:srgbClr val="3E0000"/>
                </a:solidFill>
              </a:rPr>
              <a:t>.</a:t>
            </a:r>
          </a:p>
          <a:p>
            <a:pPr algn="just"/>
            <a:endParaRPr lang="ru-RU" sz="1050" dirty="0" smtClean="0">
              <a:solidFill>
                <a:srgbClr val="3E0000"/>
              </a:solidFill>
            </a:endParaRPr>
          </a:p>
          <a:p>
            <a:pPr algn="just"/>
            <a:r>
              <a:rPr lang="ru-RU" sz="2000" i="1" dirty="0" smtClean="0">
                <a:solidFill>
                  <a:srgbClr val="3E0000"/>
                </a:solidFill>
              </a:rPr>
              <a:t>2. Катер </a:t>
            </a:r>
            <a:r>
              <a:rPr lang="ru-RU" sz="2000" i="1" dirty="0">
                <a:solidFill>
                  <a:srgbClr val="3E0000"/>
                </a:solidFill>
              </a:rPr>
              <a:t>шел, всё время подвигаясь </a:t>
            </a:r>
            <a:r>
              <a:rPr lang="ru-RU" sz="2000" b="1" i="1" u="sng" dirty="0">
                <a:solidFill>
                  <a:srgbClr val="3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черной</a:t>
            </a:r>
            <a:r>
              <a:rPr lang="ru-RU" sz="2000" i="1" dirty="0">
                <a:solidFill>
                  <a:srgbClr val="3E0000"/>
                </a:solidFill>
              </a:rPr>
              <a:t>, </a:t>
            </a:r>
            <a:r>
              <a:rPr lang="ru-RU" sz="2000" b="1" i="1" dirty="0">
                <a:solidFill>
                  <a:srgbClr val="C00000"/>
                </a:solidFill>
              </a:rPr>
              <a:t>почти чернильного цвета</a:t>
            </a:r>
            <a:r>
              <a:rPr lang="ru-RU" sz="2000" i="1" dirty="0">
                <a:solidFill>
                  <a:srgbClr val="3E0000"/>
                </a:solidFill>
              </a:rPr>
              <a:t>, тени, отбрасываемой высокими прибрежными </a:t>
            </a:r>
            <a:r>
              <a:rPr lang="ru-RU" sz="2000" i="1" dirty="0" smtClean="0">
                <a:solidFill>
                  <a:srgbClr val="3E0000"/>
                </a:solidFill>
              </a:rPr>
              <a:t>скалами</a:t>
            </a:r>
            <a:r>
              <a:rPr lang="ru-RU" sz="2000" dirty="0">
                <a:solidFill>
                  <a:srgbClr val="3E0000"/>
                </a:solidFill>
              </a:rPr>
              <a:t>. </a:t>
            </a:r>
            <a:endParaRPr lang="ru-RU" sz="2000" dirty="0" smtClean="0">
              <a:solidFill>
                <a:srgbClr val="3E0000"/>
              </a:solidFill>
            </a:endParaRPr>
          </a:p>
          <a:p>
            <a:pPr algn="just"/>
            <a:endParaRPr lang="ru-RU" sz="1050" dirty="0" smtClean="0">
              <a:solidFill>
                <a:srgbClr val="3E000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000" i="1" dirty="0" smtClean="0">
                <a:solidFill>
                  <a:srgbClr val="3E0000"/>
                </a:solidFill>
              </a:rPr>
              <a:t>Степанида </a:t>
            </a:r>
            <a:r>
              <a:rPr lang="ru-RU" sz="2000" i="1" dirty="0">
                <a:solidFill>
                  <a:srgbClr val="3E0000"/>
                </a:solidFill>
              </a:rPr>
              <a:t>жила в </a:t>
            </a:r>
            <a:r>
              <a:rPr lang="ru-RU" sz="2000" b="1" i="1" u="sng" dirty="0">
                <a:solidFill>
                  <a:srgbClr val="3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большом</a:t>
            </a:r>
            <a:r>
              <a:rPr lang="ru-RU" sz="2000" i="1" dirty="0">
                <a:solidFill>
                  <a:srgbClr val="3E0000"/>
                </a:solidFill>
              </a:rPr>
              <a:t>, </a:t>
            </a:r>
            <a:r>
              <a:rPr lang="ru-RU" sz="2000" b="1" i="1" dirty="0">
                <a:solidFill>
                  <a:srgbClr val="C00000"/>
                </a:solidFill>
              </a:rPr>
              <a:t>на две семьи</a:t>
            </a:r>
            <a:r>
              <a:rPr lang="ru-RU" sz="2000" i="1" dirty="0">
                <a:solidFill>
                  <a:srgbClr val="3E0000"/>
                </a:solidFill>
              </a:rPr>
              <a:t>, доме вдвоем с племянницей </a:t>
            </a:r>
            <a:r>
              <a:rPr lang="ru-RU" sz="2000" i="1" dirty="0" smtClean="0">
                <a:solidFill>
                  <a:srgbClr val="3E0000"/>
                </a:solidFill>
              </a:rPr>
              <a:t>Галькой.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i="1" dirty="0" smtClean="0">
                <a:solidFill>
                  <a:srgbClr val="3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Молодой </a:t>
            </a:r>
            <a:r>
              <a:rPr lang="ru-RU" sz="2000" b="1" i="1" dirty="0">
                <a:solidFill>
                  <a:srgbClr val="3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</a:t>
            </a:r>
            <a:r>
              <a:rPr lang="ru-RU" sz="2000" i="1" dirty="0">
                <a:solidFill>
                  <a:srgbClr val="3E0000"/>
                </a:solidFill>
              </a:rPr>
              <a:t>, </a:t>
            </a:r>
            <a:r>
              <a:rPr lang="ru-RU" sz="2000" b="1" i="1" dirty="0">
                <a:solidFill>
                  <a:srgbClr val="C00000"/>
                </a:solidFill>
              </a:rPr>
              <a:t>лет под тридцать</a:t>
            </a:r>
            <a:r>
              <a:rPr lang="ru-RU" sz="2000" i="1" dirty="0">
                <a:solidFill>
                  <a:srgbClr val="3E0000"/>
                </a:solidFill>
              </a:rPr>
              <a:t>, сидел на скамейке и читал </a:t>
            </a:r>
            <a:r>
              <a:rPr lang="ru-RU" sz="2000" i="1" dirty="0" smtClean="0">
                <a:solidFill>
                  <a:srgbClr val="3E0000"/>
                </a:solidFill>
              </a:rPr>
              <a:t>газету</a:t>
            </a:r>
            <a:r>
              <a:rPr lang="ru-RU" sz="2000" dirty="0" smtClean="0">
                <a:solidFill>
                  <a:srgbClr val="3E0000"/>
                </a:solidFill>
              </a:rPr>
              <a:t>.</a:t>
            </a:r>
            <a:r>
              <a:rPr lang="ru-RU" sz="2000" dirty="0">
                <a:solidFill>
                  <a:srgbClr val="3E0000"/>
                </a:solidFill>
              </a:rPr>
              <a:t> </a:t>
            </a:r>
            <a:endParaRPr lang="ru-RU" sz="2000" dirty="0" smtClean="0">
              <a:solidFill>
                <a:srgbClr val="3E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32965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3999" y="1762542"/>
            <a:ext cx="8686800" cy="3785652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Уточняющий</a:t>
            </a:r>
            <a:r>
              <a:rPr lang="ru-RU" sz="2000" dirty="0">
                <a:solidFill>
                  <a:srgbClr val="3E0000"/>
                </a:solidFill>
              </a:rPr>
              <a:t> характер членов предложения может усиливаться специальными словами </a:t>
            </a:r>
            <a:r>
              <a:rPr lang="ru-RU" sz="2000" b="1" i="1" dirty="0">
                <a:solidFill>
                  <a:srgbClr val="C00000"/>
                </a:solidFill>
              </a:rPr>
              <a:t>вернее, точнее, иначе</a:t>
            </a:r>
            <a:r>
              <a:rPr lang="ru-RU" sz="2000" dirty="0">
                <a:solidFill>
                  <a:srgbClr val="3E0000"/>
                </a:solidFill>
              </a:rPr>
              <a:t> (они имеют значение вводных </a:t>
            </a:r>
            <a:r>
              <a:rPr lang="ru-RU" sz="2000" dirty="0" smtClean="0">
                <a:solidFill>
                  <a:srgbClr val="3E0000"/>
                </a:solidFill>
              </a:rPr>
              <a:t>слов) или </a:t>
            </a:r>
            <a:r>
              <a:rPr lang="ru-RU" sz="2000" dirty="0">
                <a:solidFill>
                  <a:srgbClr val="3E0000"/>
                </a:solidFill>
              </a:rPr>
              <a:t>в сочетании с 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000" i="1" dirty="0">
                <a:solidFill>
                  <a:srgbClr val="3E0000"/>
                </a:solidFill>
              </a:rPr>
              <a:t> </a:t>
            </a:r>
            <a:r>
              <a:rPr lang="ru-RU" sz="2000" dirty="0">
                <a:solidFill>
                  <a:srgbClr val="3E0000"/>
                </a:solidFill>
              </a:rPr>
              <a:t>употребляются в значении союза, вводящего уточнение). </a:t>
            </a:r>
            <a:endParaRPr lang="ru-RU" sz="2000" dirty="0" smtClean="0">
              <a:solidFill>
                <a:srgbClr val="3E0000"/>
              </a:solidFill>
            </a:endParaRPr>
          </a:p>
          <a:p>
            <a:pPr algn="just"/>
            <a:r>
              <a:rPr lang="ru-RU" sz="2000" dirty="0">
                <a:solidFill>
                  <a:srgbClr val="423E6C"/>
                </a:solidFill>
              </a:rPr>
              <a:t> </a:t>
            </a:r>
            <a:r>
              <a:rPr lang="ru-RU" sz="2000" dirty="0" smtClean="0">
                <a:solidFill>
                  <a:srgbClr val="423E6C"/>
                </a:solidFill>
              </a:rPr>
              <a:t>----------------------------------------------------------------------------------------------------</a:t>
            </a:r>
            <a:endParaRPr lang="ru-RU" sz="2000" dirty="0">
              <a:solidFill>
                <a:srgbClr val="423E6C"/>
              </a:solidFill>
            </a:endParaRPr>
          </a:p>
          <a:p>
            <a:pPr algn="just"/>
            <a:r>
              <a:rPr lang="ru-RU" sz="2000" dirty="0" smtClean="0">
                <a:solidFill>
                  <a:srgbClr val="3E0000"/>
                </a:solidFill>
              </a:rPr>
              <a:t>Запятая </a:t>
            </a:r>
            <a:r>
              <a:rPr lang="ru-RU" sz="2000" dirty="0">
                <a:solidFill>
                  <a:srgbClr val="3E0000"/>
                </a:solidFill>
              </a:rPr>
              <a:t>ставится </a:t>
            </a:r>
            <a:r>
              <a:rPr lang="ru-RU" sz="2000" u="sng" dirty="0">
                <a:solidFill>
                  <a:srgbClr val="3E0000"/>
                </a:solidFill>
              </a:rPr>
              <a:t>только перед этими словами</a:t>
            </a:r>
            <a:r>
              <a:rPr lang="ru-RU" sz="2000" dirty="0">
                <a:solidFill>
                  <a:srgbClr val="3E0000"/>
                </a:solidFill>
              </a:rPr>
              <a:t>, которые не отделяются от уточняющего члена предложения. Ср</a:t>
            </a:r>
            <a:r>
              <a:rPr lang="ru-RU" sz="2000" dirty="0" smtClean="0">
                <a:solidFill>
                  <a:srgbClr val="3E0000"/>
                </a:solidFill>
              </a:rPr>
              <a:t>.:</a:t>
            </a:r>
          </a:p>
          <a:p>
            <a:pPr algn="just"/>
            <a:r>
              <a:rPr lang="ru-RU" sz="2000" dirty="0">
                <a:solidFill>
                  <a:srgbClr val="3E0000"/>
                </a:solidFill>
              </a:rPr>
              <a:t> </a:t>
            </a:r>
            <a:r>
              <a:rPr lang="ru-RU" sz="2000" dirty="0" smtClean="0">
                <a:solidFill>
                  <a:srgbClr val="3E0000"/>
                </a:solidFill>
              </a:rPr>
              <a:t> ---------------------------------------------------------------------------------------------------</a:t>
            </a:r>
          </a:p>
          <a:p>
            <a:pPr algn="just"/>
            <a:r>
              <a:rPr lang="ru-RU" sz="2000" i="1" dirty="0" smtClean="0">
                <a:solidFill>
                  <a:srgbClr val="3E0000"/>
                </a:solidFill>
              </a:rPr>
              <a:t>Приду </a:t>
            </a:r>
            <a:r>
              <a:rPr lang="ru-RU" sz="2000" i="1" dirty="0">
                <a:solidFill>
                  <a:srgbClr val="3E0000"/>
                </a:solidFill>
              </a:rPr>
              <a:t>вечером</a:t>
            </a:r>
            <a:r>
              <a:rPr lang="ru-RU" sz="2000" b="1" i="1" dirty="0">
                <a:solidFill>
                  <a:srgbClr val="3E0000"/>
                </a:solidFill>
              </a:rPr>
              <a:t>, </a:t>
            </a:r>
            <a:r>
              <a:rPr lang="ru-RU" sz="2000" b="1" i="1" dirty="0">
                <a:solidFill>
                  <a:srgbClr val="C00000"/>
                </a:solidFill>
              </a:rPr>
              <a:t>точнее</a:t>
            </a:r>
            <a:r>
              <a:rPr lang="ru-RU" sz="2000" b="1" i="1" dirty="0">
                <a:solidFill>
                  <a:srgbClr val="800000"/>
                </a:solidFill>
              </a:rPr>
              <a:t> в девять часов</a:t>
            </a:r>
            <a:r>
              <a:rPr lang="ru-RU" sz="2000" dirty="0">
                <a:solidFill>
                  <a:srgbClr val="3E0000"/>
                </a:solidFill>
              </a:rPr>
              <a:t> — вводное слово при уточнении; </a:t>
            </a:r>
            <a:endParaRPr lang="ru-RU" sz="2000" dirty="0" smtClean="0">
              <a:solidFill>
                <a:srgbClr val="3E0000"/>
              </a:solidFill>
            </a:endParaRPr>
          </a:p>
          <a:p>
            <a:pPr algn="just"/>
            <a:r>
              <a:rPr lang="ru-RU" sz="2000" i="1" dirty="0" smtClean="0">
                <a:solidFill>
                  <a:srgbClr val="3E0000"/>
                </a:solidFill>
              </a:rPr>
              <a:t>Приеду </a:t>
            </a:r>
            <a:r>
              <a:rPr lang="ru-RU" sz="2000" i="1" dirty="0">
                <a:solidFill>
                  <a:srgbClr val="3E0000"/>
                </a:solidFill>
              </a:rPr>
              <a:t>осенью, </a:t>
            </a:r>
            <a:r>
              <a:rPr lang="ru-RU" sz="2000" b="1" i="1" dirty="0">
                <a:solidFill>
                  <a:srgbClr val="C00000"/>
                </a:solidFill>
              </a:rPr>
              <a:t>а точнее </a:t>
            </a:r>
            <a:r>
              <a:rPr lang="ru-RU" sz="2000" b="1" i="1" dirty="0">
                <a:solidFill>
                  <a:srgbClr val="800000"/>
                </a:solidFill>
              </a:rPr>
              <a:t>в октябре</a:t>
            </a:r>
            <a:r>
              <a:rPr lang="ru-RU" sz="2000" dirty="0">
                <a:solidFill>
                  <a:srgbClr val="3E0000"/>
                </a:solidFill>
              </a:rPr>
              <a:t> —</a:t>
            </a:r>
            <a:r>
              <a:rPr lang="ru-RU" sz="2000" i="1" dirty="0">
                <a:solidFill>
                  <a:srgbClr val="3E0000"/>
                </a:solidFill>
              </a:rPr>
              <a:t> </a:t>
            </a:r>
            <a:r>
              <a:rPr lang="ru-RU" sz="2000" dirty="0">
                <a:solidFill>
                  <a:srgbClr val="3E0000"/>
                </a:solidFill>
              </a:rPr>
              <a:t>союзное сочетание; </a:t>
            </a:r>
            <a:endParaRPr lang="ru-RU" sz="2000" dirty="0" smtClean="0">
              <a:solidFill>
                <a:srgbClr val="3E0000"/>
              </a:solidFill>
            </a:endParaRPr>
          </a:p>
          <a:p>
            <a:pPr algn="just"/>
            <a:r>
              <a:rPr lang="ru-RU" sz="2000" i="1" dirty="0" smtClean="0">
                <a:solidFill>
                  <a:srgbClr val="3E0000"/>
                </a:solidFill>
              </a:rPr>
              <a:t>Отчет </a:t>
            </a:r>
            <a:r>
              <a:rPr lang="ru-RU" sz="2000" i="1" dirty="0">
                <a:solidFill>
                  <a:srgbClr val="3E0000"/>
                </a:solidFill>
              </a:rPr>
              <a:t>о том, каких высот,</a:t>
            </a:r>
            <a:r>
              <a:rPr lang="ru-RU" sz="2000" i="1" dirty="0">
                <a:solidFill>
                  <a:srgbClr val="800000"/>
                </a:solidFill>
              </a:rPr>
              <a:t> </a:t>
            </a:r>
            <a:r>
              <a:rPr lang="ru-RU" sz="2000" b="1" i="1" dirty="0">
                <a:solidFill>
                  <a:srgbClr val="C00000"/>
                </a:solidFill>
              </a:rPr>
              <a:t>а точнее </a:t>
            </a:r>
            <a:r>
              <a:rPr lang="ru-RU" sz="2000" b="1" i="1" dirty="0">
                <a:solidFill>
                  <a:srgbClr val="3E0000"/>
                </a:solidFill>
              </a:rPr>
              <a:t>глубин</a:t>
            </a:r>
            <a:r>
              <a:rPr lang="ru-RU" sz="2000" i="1" dirty="0">
                <a:solidFill>
                  <a:srgbClr val="3E0000"/>
                </a:solidFill>
              </a:rPr>
              <a:t> удалось добиться в познании </a:t>
            </a:r>
            <a:r>
              <a:rPr lang="ru-RU" sz="2000" i="1" dirty="0" smtClean="0">
                <a:solidFill>
                  <a:srgbClr val="3E0000"/>
                </a:solidFill>
              </a:rPr>
              <a:t>природы.</a:t>
            </a:r>
            <a:endParaRPr lang="ru-RU" sz="2000" dirty="0">
              <a:solidFill>
                <a:srgbClr val="3E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31900" y="259956"/>
            <a:ext cx="6730999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УТОЧНЯЮЩИЕ </a:t>
            </a:r>
            <a:r>
              <a:rPr lang="ru-RU" sz="2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ЧЛЕНЫ ПРЕДЛОЖЕНИЯ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2100" y="1556941"/>
            <a:ext cx="8394700" cy="3908762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Уточняющие</a:t>
            </a:r>
            <a:r>
              <a:rPr lang="ru-RU" sz="2000" b="1" dirty="0">
                <a:solidFill>
                  <a:srgbClr val="3E0000"/>
                </a:solidFill>
              </a:rPr>
              <a:t> </a:t>
            </a:r>
            <a:r>
              <a:rPr lang="ru-RU" sz="2000" dirty="0">
                <a:solidFill>
                  <a:srgbClr val="3E0000"/>
                </a:solidFill>
              </a:rPr>
              <a:t>члены </a:t>
            </a:r>
            <a:r>
              <a:rPr lang="ru-RU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особом подчеркивании смысла  </a:t>
            </a:r>
            <a:r>
              <a:rPr lang="ru-RU" sz="2000" dirty="0" smtClean="0">
                <a:solidFill>
                  <a:srgbClr val="3E0000"/>
                </a:solidFill>
              </a:rPr>
              <a:t>выделяются </a:t>
            </a:r>
            <a:r>
              <a:rPr lang="ru-RU" sz="2000" dirty="0">
                <a:solidFill>
                  <a:srgbClr val="423E6C"/>
                </a:solidFill>
              </a:rPr>
              <a:t> </a:t>
            </a:r>
            <a:r>
              <a:rPr lang="ru-RU" sz="2000" b="1" dirty="0" smtClean="0">
                <a:solidFill>
                  <a:srgbClr val="C00000"/>
                </a:solidFill>
              </a:rPr>
              <a:t>ТИРЕ:</a:t>
            </a:r>
            <a:r>
              <a:rPr lang="ru-RU" sz="2000" b="1" dirty="0">
                <a:solidFill>
                  <a:srgbClr val="42646C"/>
                </a:solidFill>
              </a:rPr>
              <a:t> </a:t>
            </a:r>
          </a:p>
          <a:p>
            <a:pPr algn="just"/>
            <a:r>
              <a:rPr lang="ru-RU" sz="2000" b="1" i="1" dirty="0">
                <a:solidFill>
                  <a:srgbClr val="42646C"/>
                </a:solidFill>
              </a:rPr>
              <a:t> </a:t>
            </a:r>
            <a:r>
              <a:rPr lang="ru-RU" sz="2000" b="1" i="1" dirty="0" smtClean="0">
                <a:solidFill>
                  <a:srgbClr val="42646C"/>
                </a:solidFill>
              </a:rPr>
              <a:t>------------------------------------------------------------------------------------------------</a:t>
            </a:r>
            <a:endParaRPr lang="ru-RU" sz="1400" b="1" i="1" dirty="0">
              <a:solidFill>
                <a:srgbClr val="42646C"/>
              </a:solidFill>
            </a:endParaRPr>
          </a:p>
          <a:p>
            <a:pPr algn="just"/>
            <a:r>
              <a:rPr lang="ru-RU" sz="2000" dirty="0" smtClean="0">
                <a:solidFill>
                  <a:srgbClr val="3E0000"/>
                </a:solidFill>
              </a:rPr>
              <a:t>1. Статуи </a:t>
            </a:r>
            <a:r>
              <a:rPr lang="ru-RU" sz="2000" i="1" dirty="0" smtClean="0">
                <a:solidFill>
                  <a:srgbClr val="3E0000"/>
                </a:solidFill>
              </a:rPr>
              <a:t>были расставлены прямо </a:t>
            </a:r>
            <a:r>
              <a:rPr lang="ru-RU" sz="2000" i="1" u="sng" dirty="0" smtClean="0">
                <a:solidFill>
                  <a:srgbClr val="3E0000"/>
                </a:solidFill>
              </a:rPr>
              <a:t>на земле и на газонах </a:t>
            </a:r>
            <a:r>
              <a:rPr lang="ru-RU" sz="2000" i="1" dirty="0" smtClean="0">
                <a:solidFill>
                  <a:srgbClr val="3E0000"/>
                </a:solidFill>
              </a:rPr>
              <a:t>— </a:t>
            </a:r>
            <a:r>
              <a:rPr lang="ru-RU" sz="2000" b="1" i="1" dirty="0" smtClean="0">
                <a:solidFill>
                  <a:srgbClr val="C00000"/>
                </a:solidFill>
              </a:rPr>
              <a:t>без пьедесталов</a:t>
            </a:r>
            <a:r>
              <a:rPr lang="ru-RU" sz="2000" i="1" dirty="0" smtClean="0">
                <a:solidFill>
                  <a:srgbClr val="3E0000"/>
                </a:solidFill>
              </a:rPr>
              <a:t> — в каком-то продуманном беспорядке</a:t>
            </a:r>
            <a:r>
              <a:rPr lang="ru-RU" sz="2000" dirty="0" smtClean="0">
                <a:solidFill>
                  <a:srgbClr val="3E0000"/>
                </a:solidFill>
              </a:rPr>
              <a:t>. </a:t>
            </a:r>
          </a:p>
          <a:p>
            <a:pPr algn="just"/>
            <a:r>
              <a:rPr lang="ru-RU" sz="2000" b="1" dirty="0" smtClean="0">
                <a:solidFill>
                  <a:srgbClr val="3E0000"/>
                </a:solidFill>
              </a:rPr>
              <a:t>уточняется обстоятельство</a:t>
            </a:r>
            <a:r>
              <a:rPr lang="ru-RU" sz="2000" dirty="0">
                <a:solidFill>
                  <a:srgbClr val="3E0000"/>
                </a:solidFill>
              </a:rPr>
              <a:t>.</a:t>
            </a:r>
            <a:endParaRPr lang="ru-RU" sz="2000" dirty="0" smtClean="0">
              <a:solidFill>
                <a:srgbClr val="3E0000"/>
              </a:solidFill>
            </a:endParaRPr>
          </a:p>
          <a:p>
            <a:pPr algn="just"/>
            <a:endParaRPr lang="ru-RU" sz="1400" dirty="0" smtClean="0">
              <a:solidFill>
                <a:srgbClr val="3E0000"/>
              </a:solidFill>
            </a:endParaRPr>
          </a:p>
          <a:p>
            <a:pPr algn="just"/>
            <a:r>
              <a:rPr lang="ru-RU" sz="2000" i="1" dirty="0" smtClean="0">
                <a:solidFill>
                  <a:srgbClr val="3E0000"/>
                </a:solidFill>
              </a:rPr>
              <a:t>2. Мины </a:t>
            </a:r>
            <a:r>
              <a:rPr lang="ru-RU" sz="2000" i="1" dirty="0">
                <a:solidFill>
                  <a:srgbClr val="3E0000"/>
                </a:solidFill>
              </a:rPr>
              <a:t>же все в снегу, который тут </a:t>
            </a:r>
            <a:r>
              <a:rPr lang="ru-RU" sz="2000" i="1" u="sng" dirty="0">
                <a:solidFill>
                  <a:srgbClr val="3E0000"/>
                </a:solidFill>
              </a:rPr>
              <a:t>совсем неглубокий </a:t>
            </a:r>
            <a:r>
              <a:rPr lang="ru-RU" sz="2000" i="1" dirty="0">
                <a:solidFill>
                  <a:srgbClr val="3E0000"/>
                </a:solidFill>
              </a:rPr>
              <a:t>— </a:t>
            </a:r>
            <a:r>
              <a:rPr lang="ru-RU" sz="2000" b="1" i="1" dirty="0">
                <a:solidFill>
                  <a:srgbClr val="C00000"/>
                </a:solidFill>
              </a:rPr>
              <a:t>до </a:t>
            </a:r>
            <a:r>
              <a:rPr lang="ru-RU" sz="2000" b="1" i="1" dirty="0" smtClean="0">
                <a:solidFill>
                  <a:srgbClr val="C00000"/>
                </a:solidFill>
              </a:rPr>
              <a:t>щиколотки</a:t>
            </a:r>
            <a:r>
              <a:rPr lang="ru-RU" sz="2000" dirty="0" smtClean="0">
                <a:solidFill>
                  <a:srgbClr val="3E0000"/>
                </a:solidFill>
              </a:rPr>
              <a:t>.</a:t>
            </a:r>
          </a:p>
          <a:p>
            <a:pPr algn="just"/>
            <a:r>
              <a:rPr lang="ru-RU" sz="2000" b="1" dirty="0" smtClean="0">
                <a:solidFill>
                  <a:srgbClr val="3E0000"/>
                </a:solidFill>
              </a:rPr>
              <a:t>уточняется сказуемое</a:t>
            </a:r>
            <a:r>
              <a:rPr lang="ru-RU" sz="2000" b="1" dirty="0">
                <a:solidFill>
                  <a:srgbClr val="3E0000"/>
                </a:solidFill>
              </a:rPr>
              <a:t>.</a:t>
            </a:r>
            <a:endParaRPr lang="ru-RU" sz="2000" b="1" dirty="0" smtClean="0">
              <a:solidFill>
                <a:srgbClr val="3E0000"/>
              </a:solidFill>
            </a:endParaRPr>
          </a:p>
          <a:p>
            <a:pPr algn="just"/>
            <a:endParaRPr lang="ru-RU" sz="1400" i="1" dirty="0">
              <a:solidFill>
                <a:srgbClr val="3E0000"/>
              </a:solidFill>
            </a:endParaRPr>
          </a:p>
          <a:p>
            <a:pPr algn="just"/>
            <a:r>
              <a:rPr lang="ru-RU" sz="2000" i="1" dirty="0" smtClean="0">
                <a:solidFill>
                  <a:srgbClr val="3E0000"/>
                </a:solidFill>
              </a:rPr>
              <a:t>3. Памятников</a:t>
            </a:r>
            <a:r>
              <a:rPr lang="ru-RU" sz="2000" i="1" dirty="0">
                <a:solidFill>
                  <a:srgbClr val="3E0000"/>
                </a:solidFill>
              </a:rPr>
              <a:t>, правда, </a:t>
            </a:r>
            <a:r>
              <a:rPr lang="ru-RU" sz="2000" i="1" u="sng" dirty="0">
                <a:solidFill>
                  <a:srgbClr val="3E0000"/>
                </a:solidFill>
              </a:rPr>
              <a:t>было мало </a:t>
            </a:r>
            <a:r>
              <a:rPr lang="ru-RU" sz="2000" i="1" dirty="0">
                <a:solidFill>
                  <a:srgbClr val="3E0000"/>
                </a:solidFill>
              </a:rPr>
              <a:t>— </a:t>
            </a:r>
            <a:r>
              <a:rPr lang="ru-RU" sz="2000" b="1" i="1" dirty="0">
                <a:solidFill>
                  <a:srgbClr val="C00000"/>
                </a:solidFill>
              </a:rPr>
              <a:t>всего </a:t>
            </a:r>
            <a:r>
              <a:rPr lang="ru-RU" sz="2000" b="1" i="1" dirty="0" smtClean="0">
                <a:solidFill>
                  <a:srgbClr val="C00000"/>
                </a:solidFill>
              </a:rPr>
              <a:t>пять-шесть</a:t>
            </a:r>
            <a:r>
              <a:rPr lang="ru-RU" sz="2000" dirty="0" smtClean="0">
                <a:solidFill>
                  <a:srgbClr val="3E0000"/>
                </a:solidFill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3E0000"/>
                </a:solidFill>
              </a:rPr>
              <a:t>уточняется сказуемое</a:t>
            </a:r>
            <a:r>
              <a:rPr lang="ru-RU" sz="2000" b="1" dirty="0" smtClean="0">
                <a:solidFill>
                  <a:srgbClr val="3E0000"/>
                </a:solidFill>
              </a:rPr>
              <a:t>.</a:t>
            </a:r>
            <a:endParaRPr lang="ru-RU" sz="2000" dirty="0" smtClean="0">
              <a:solidFill>
                <a:srgbClr val="3E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67625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247256"/>
            <a:ext cx="7353299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ПОЯСНИТЕЛЬНЫЕ </a:t>
            </a:r>
            <a:r>
              <a:rPr lang="ru-RU" sz="2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ЧЛЕНЫ ПРЕДЛОЖЕНИЯ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1149" y="920236"/>
            <a:ext cx="8559800" cy="2246769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Пояснительные</a:t>
            </a:r>
            <a:r>
              <a:rPr lang="ru-RU" sz="2000" dirty="0">
                <a:solidFill>
                  <a:srgbClr val="3E0000"/>
                </a:solidFill>
              </a:rPr>
              <a:t> члены предложения </a:t>
            </a:r>
            <a:r>
              <a:rPr lang="ru-RU" sz="2000" b="1" dirty="0">
                <a:solidFill>
                  <a:srgbClr val="3E0000"/>
                </a:solidFill>
              </a:rPr>
              <a:t>выделяются запятыми</a:t>
            </a:r>
            <a:r>
              <a:rPr lang="ru-RU" sz="2000" dirty="0">
                <a:solidFill>
                  <a:srgbClr val="3E0000"/>
                </a:solidFill>
              </a:rPr>
              <a:t>. </a:t>
            </a:r>
            <a:endParaRPr lang="ru-RU" sz="2000" dirty="0" smtClean="0">
              <a:solidFill>
                <a:srgbClr val="3E0000"/>
              </a:solidFill>
            </a:endParaRPr>
          </a:p>
          <a:p>
            <a:pPr algn="just"/>
            <a:r>
              <a:rPr lang="ru-RU" sz="2000" dirty="0" smtClean="0"/>
              <a:t>Различие </a:t>
            </a:r>
            <a:r>
              <a:rPr lang="ru-RU" sz="2000" dirty="0"/>
              <a:t>между </a:t>
            </a:r>
            <a:r>
              <a:rPr lang="ru-RU" sz="2000" b="1" dirty="0"/>
              <a:t>уточняющими</a:t>
            </a:r>
            <a:r>
              <a:rPr lang="ru-RU" sz="2000" dirty="0"/>
              <a:t> и </a:t>
            </a:r>
            <a:r>
              <a:rPr lang="ru-RU" sz="2000" b="1" dirty="0"/>
              <a:t>пояснительными</a:t>
            </a:r>
            <a:r>
              <a:rPr lang="ru-RU" sz="2000" dirty="0"/>
              <a:t> членами предложения заключается в том, что </a:t>
            </a:r>
            <a:r>
              <a:rPr lang="ru-RU" sz="2000" dirty="0" smtClean="0"/>
              <a:t>уточняющие члены по </a:t>
            </a:r>
            <a:r>
              <a:rPr lang="ru-RU" sz="2000" dirty="0"/>
              <a:t>своему значению неравнозначны уточняемым членам  </a:t>
            </a:r>
            <a:r>
              <a:rPr lang="ru-RU" sz="2000" dirty="0" smtClean="0"/>
              <a:t>(</a:t>
            </a:r>
            <a:r>
              <a:rPr lang="ru-RU" sz="2000" b="1" dirty="0" smtClean="0"/>
              <a:t>уточнение</a:t>
            </a:r>
            <a:r>
              <a:rPr lang="ru-RU" sz="2000" dirty="0" smtClean="0"/>
              <a:t> </a:t>
            </a:r>
            <a:r>
              <a:rPr lang="ru-RU" sz="2000" dirty="0"/>
              <a:t>– </a:t>
            </a:r>
            <a:r>
              <a:rPr lang="ru-RU" sz="2000" u="sng" dirty="0"/>
              <a:t>это переход от более широкого понятия к более </a:t>
            </a:r>
            <a:r>
              <a:rPr lang="ru-RU" sz="2000" u="sng" dirty="0" smtClean="0"/>
              <a:t>узкому)</a:t>
            </a:r>
            <a:r>
              <a:rPr lang="ru-RU" sz="2000" dirty="0" smtClean="0"/>
              <a:t>, </a:t>
            </a:r>
            <a:r>
              <a:rPr lang="ru-RU" sz="2000" dirty="0"/>
              <a:t>а пояснительные члены предложения равнозначны поясняемым, </a:t>
            </a:r>
            <a:r>
              <a:rPr lang="ru-RU" sz="2000" dirty="0" smtClean="0"/>
              <a:t>(</a:t>
            </a:r>
            <a:r>
              <a:rPr lang="ru-RU" sz="2000" b="1" dirty="0" smtClean="0"/>
              <a:t>пояснение </a:t>
            </a:r>
            <a:r>
              <a:rPr lang="ru-RU" sz="2000" b="1" dirty="0"/>
              <a:t>–</a:t>
            </a:r>
            <a:r>
              <a:rPr lang="ru-RU" sz="2000" dirty="0"/>
              <a:t> это обозначение </a:t>
            </a:r>
            <a:r>
              <a:rPr lang="ru-RU" sz="2000" u="sng" dirty="0"/>
              <a:t>одного и того же понятия другими словами</a:t>
            </a:r>
            <a:r>
              <a:rPr lang="ru-RU" sz="2000" u="sng" dirty="0" smtClean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1149" y="3409098"/>
            <a:ext cx="8559800" cy="3170099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Пояснительные</a:t>
            </a:r>
            <a:r>
              <a:rPr lang="ru-RU" sz="2000" dirty="0">
                <a:solidFill>
                  <a:srgbClr val="3E0000"/>
                </a:solidFill>
              </a:rPr>
              <a:t> члены предложения </a:t>
            </a:r>
            <a:r>
              <a:rPr lang="ru-RU" sz="2000" dirty="0" smtClean="0">
                <a:solidFill>
                  <a:srgbClr val="3E0000"/>
                </a:solidFill>
              </a:rPr>
              <a:t>часто сопровождаются </a:t>
            </a:r>
            <a:r>
              <a:rPr lang="ru-RU" sz="2000" dirty="0">
                <a:solidFill>
                  <a:srgbClr val="3E0000"/>
                </a:solidFill>
              </a:rPr>
              <a:t>специальными союзами: </a:t>
            </a:r>
            <a:r>
              <a:rPr lang="ru-RU" sz="2000" b="1" i="1" dirty="0">
                <a:solidFill>
                  <a:srgbClr val="C00000"/>
                </a:solidFill>
              </a:rPr>
              <a:t>то есть, именно, а именно, или</a:t>
            </a:r>
            <a:r>
              <a:rPr lang="ru-RU" sz="2000" b="1" i="1" dirty="0">
                <a:solidFill>
                  <a:srgbClr val="3E0000"/>
                </a:solidFill>
              </a:rPr>
              <a:t> </a:t>
            </a:r>
            <a:r>
              <a:rPr lang="ru-RU" sz="2000" dirty="0">
                <a:solidFill>
                  <a:srgbClr val="3E0000"/>
                </a:solidFill>
              </a:rPr>
              <a:t>в значении </a:t>
            </a:r>
            <a:r>
              <a:rPr lang="ru-RU" sz="2000" dirty="0">
                <a:solidFill>
                  <a:srgbClr val="C00000"/>
                </a:solidFill>
              </a:rPr>
              <a:t>«то есть»:</a:t>
            </a:r>
            <a:r>
              <a:rPr lang="ru-RU" sz="2000" dirty="0">
                <a:solidFill>
                  <a:srgbClr val="3E0000"/>
                </a:solidFill>
              </a:rPr>
              <a:t> </a:t>
            </a:r>
            <a:endParaRPr lang="ru-RU" sz="2000" dirty="0" smtClean="0">
              <a:solidFill>
                <a:srgbClr val="3E0000"/>
              </a:solidFill>
            </a:endParaRPr>
          </a:p>
          <a:p>
            <a:pPr algn="just"/>
            <a:r>
              <a:rPr lang="ru-RU" sz="2000" dirty="0" smtClean="0">
                <a:solidFill>
                  <a:srgbClr val="3E0000"/>
                </a:solidFill>
              </a:rPr>
              <a:t>1. В тот мрачный год, в июне 41, страну объяла страшная война.</a:t>
            </a:r>
          </a:p>
          <a:p>
            <a:r>
              <a:rPr lang="ru-RU" sz="2000" i="1" dirty="0" smtClean="0">
                <a:solidFill>
                  <a:srgbClr val="3E0000"/>
                </a:solidFill>
              </a:rPr>
              <a:t>2. От </a:t>
            </a:r>
            <a:r>
              <a:rPr lang="ru-RU" sz="2000" i="1" dirty="0">
                <a:solidFill>
                  <a:srgbClr val="3E0000"/>
                </a:solidFill>
              </a:rPr>
              <a:t>Невского проспекта ведет к бывшему Михайловскому </a:t>
            </a:r>
            <a:r>
              <a:rPr lang="ru-RU" sz="2000" i="1" dirty="0" smtClean="0">
                <a:solidFill>
                  <a:srgbClr val="3E0000"/>
                </a:solidFill>
              </a:rPr>
              <a:t>дворцу, </a:t>
            </a:r>
            <a:r>
              <a:rPr lang="ru-RU" sz="2000" b="1" i="1" dirty="0" smtClean="0">
                <a:solidFill>
                  <a:srgbClr val="C00000"/>
                </a:solidFill>
              </a:rPr>
              <a:t>то есть к Русскому музею</a:t>
            </a:r>
            <a:r>
              <a:rPr lang="ru-RU" sz="2000" i="1" dirty="0" smtClean="0">
                <a:solidFill>
                  <a:srgbClr val="3E0000"/>
                </a:solidFill>
              </a:rPr>
              <a:t>, короткая </a:t>
            </a:r>
            <a:r>
              <a:rPr lang="ru-RU" sz="2000" i="1" dirty="0">
                <a:solidFill>
                  <a:srgbClr val="3E0000"/>
                </a:solidFill>
              </a:rPr>
              <a:t>и широкая </a:t>
            </a:r>
            <a:r>
              <a:rPr lang="ru-RU" sz="2000" i="1" dirty="0" smtClean="0">
                <a:solidFill>
                  <a:srgbClr val="3E0000"/>
                </a:solidFill>
              </a:rPr>
              <a:t>улица</a:t>
            </a:r>
            <a:r>
              <a:rPr lang="ru-RU" sz="2000" dirty="0" smtClean="0">
                <a:solidFill>
                  <a:srgbClr val="3E0000"/>
                </a:solidFill>
              </a:rPr>
              <a:t>.</a:t>
            </a:r>
          </a:p>
          <a:p>
            <a:r>
              <a:rPr lang="ru-RU" sz="2000" i="1" dirty="0" smtClean="0">
                <a:solidFill>
                  <a:srgbClr val="3E0000"/>
                </a:solidFill>
              </a:rPr>
              <a:t>3. В </a:t>
            </a:r>
            <a:r>
              <a:rPr lang="ru-RU" sz="2000" i="1" dirty="0">
                <a:solidFill>
                  <a:srgbClr val="3E0000"/>
                </a:solidFill>
              </a:rPr>
              <a:t>этом отношении случилось даже одно очень важное для них обоих событие, </a:t>
            </a:r>
            <a:r>
              <a:rPr lang="ru-RU" sz="2000" b="1" i="1" dirty="0">
                <a:solidFill>
                  <a:srgbClr val="C00000"/>
                </a:solidFill>
              </a:rPr>
              <a:t>именно встреча Кити с </a:t>
            </a:r>
            <a:r>
              <a:rPr lang="ru-RU" sz="2000" b="1" i="1" dirty="0" smtClean="0">
                <a:solidFill>
                  <a:srgbClr val="C00000"/>
                </a:solidFill>
              </a:rPr>
              <a:t>Вронским</a:t>
            </a:r>
            <a:r>
              <a:rPr lang="ru-RU" sz="2000" dirty="0" smtClean="0">
                <a:solidFill>
                  <a:srgbClr val="3E0000"/>
                </a:solidFill>
              </a:rPr>
              <a:t>.</a:t>
            </a:r>
            <a:r>
              <a:rPr lang="ru-RU" sz="2000" dirty="0">
                <a:solidFill>
                  <a:srgbClr val="3E0000"/>
                </a:solidFill>
              </a:rPr>
              <a:t> </a:t>
            </a:r>
            <a:endParaRPr lang="ru-RU" sz="2000" dirty="0" smtClean="0">
              <a:solidFill>
                <a:srgbClr val="3E0000"/>
              </a:solidFill>
            </a:endParaRPr>
          </a:p>
          <a:p>
            <a:r>
              <a:rPr lang="ru-RU" sz="2000" i="1" dirty="0"/>
              <a:t>4</a:t>
            </a:r>
            <a:r>
              <a:rPr lang="ru-RU" sz="2000" i="1" dirty="0" smtClean="0"/>
              <a:t>. Это </a:t>
            </a:r>
            <a:r>
              <a:rPr lang="ru-RU" sz="2000" i="1" dirty="0"/>
              <a:t>был Александр Тимофеевич, </a:t>
            </a:r>
            <a:r>
              <a:rPr lang="ru-RU" sz="2000" b="1" i="1" dirty="0">
                <a:solidFill>
                  <a:srgbClr val="C00000"/>
                </a:solidFill>
              </a:rPr>
              <a:t>или попросту Саша</a:t>
            </a:r>
            <a:r>
              <a:rPr lang="ru-RU" sz="2000" i="1" dirty="0"/>
              <a:t>, приехавший из </a:t>
            </a:r>
            <a:r>
              <a:rPr lang="ru-RU" sz="2000" i="1" dirty="0" smtClean="0"/>
              <a:t>Москвы</a:t>
            </a:r>
            <a:r>
              <a:rPr lang="ru-RU" sz="2000" dirty="0"/>
              <a:t>.</a:t>
            </a:r>
          </a:p>
          <a:p>
            <a:r>
              <a:rPr lang="ru-RU" sz="2000" b="1" i="1" dirty="0"/>
              <a:t> 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9249" y="1198165"/>
            <a:ext cx="8445500" cy="4804649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</a:rPr>
              <a:t>ОБРАТИТЕ ВНИМАНИЕ!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3E0000"/>
                </a:solidFill>
              </a:rPr>
              <a:t>Союз </a:t>
            </a:r>
            <a:r>
              <a:rPr lang="ru-RU" sz="2000" dirty="0">
                <a:solidFill>
                  <a:srgbClr val="C00000"/>
                </a:solidFill>
              </a:rPr>
              <a:t>или </a:t>
            </a:r>
            <a:r>
              <a:rPr lang="ru-RU" sz="2000" dirty="0">
                <a:solidFill>
                  <a:srgbClr val="3E0000"/>
                </a:solidFill>
              </a:rPr>
              <a:t>может иметь </a:t>
            </a:r>
            <a:r>
              <a:rPr lang="ru-RU" sz="2000" u="sng" dirty="0">
                <a:solidFill>
                  <a:srgbClr val="3E0000"/>
                </a:solidFill>
              </a:rPr>
              <a:t>разделительное значение </a:t>
            </a:r>
            <a:r>
              <a:rPr lang="ru-RU" sz="2000" dirty="0">
                <a:solidFill>
                  <a:srgbClr val="C00000"/>
                </a:solidFill>
              </a:rPr>
              <a:t>(«или </a:t>
            </a:r>
            <a:r>
              <a:rPr lang="ru-RU" sz="2000" dirty="0">
                <a:solidFill>
                  <a:srgbClr val="3E0000"/>
                </a:solidFill>
              </a:rPr>
              <a:t>то</a:t>
            </a:r>
            <a:r>
              <a:rPr lang="ru-RU" sz="2000" dirty="0">
                <a:solidFill>
                  <a:srgbClr val="C00000"/>
                </a:solidFill>
              </a:rPr>
              <a:t>, или </a:t>
            </a:r>
            <a:r>
              <a:rPr lang="ru-RU" sz="2000" dirty="0">
                <a:solidFill>
                  <a:srgbClr val="3E0000"/>
                </a:solidFill>
              </a:rPr>
              <a:t>это</a:t>
            </a:r>
            <a:r>
              <a:rPr lang="ru-RU" sz="2000" dirty="0">
                <a:solidFill>
                  <a:srgbClr val="C00000"/>
                </a:solidFill>
              </a:rPr>
              <a:t>»). </a:t>
            </a:r>
            <a:endParaRPr lang="ru-RU" sz="2000" dirty="0" smtClean="0">
              <a:solidFill>
                <a:srgbClr val="C00000"/>
              </a:solidFill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3E0000"/>
                </a:solidFill>
              </a:rPr>
              <a:t>В </a:t>
            </a:r>
            <a:r>
              <a:rPr lang="ru-RU" sz="2000" dirty="0">
                <a:solidFill>
                  <a:srgbClr val="3E0000"/>
                </a:solidFill>
              </a:rPr>
              <a:t>этом случае </a:t>
            </a:r>
            <a:r>
              <a:rPr lang="ru-RU" sz="2000" b="1" dirty="0">
                <a:solidFill>
                  <a:srgbClr val="800000"/>
                </a:solidFill>
              </a:rPr>
              <a:t>он связывает однородные члены</a:t>
            </a:r>
            <a:r>
              <a:rPr lang="ru-RU" sz="2000" dirty="0">
                <a:solidFill>
                  <a:srgbClr val="3E0000"/>
                </a:solidFill>
              </a:rPr>
              <a:t>, и </a:t>
            </a:r>
            <a:r>
              <a:rPr lang="ru-RU" sz="2000" u="sng" dirty="0">
                <a:solidFill>
                  <a:srgbClr val="3E0000"/>
                </a:solidFill>
              </a:rPr>
              <a:t>запятая</a:t>
            </a:r>
            <a:r>
              <a:rPr lang="ru-RU" sz="2000" dirty="0">
                <a:solidFill>
                  <a:srgbClr val="3E0000"/>
                </a:solidFill>
              </a:rPr>
              <a:t> между ними </a:t>
            </a:r>
            <a:r>
              <a:rPr lang="ru-RU" sz="2000" u="sng" dirty="0">
                <a:solidFill>
                  <a:srgbClr val="3E0000"/>
                </a:solidFill>
              </a:rPr>
              <a:t>не ставится</a:t>
            </a:r>
            <a:r>
              <a:rPr lang="ru-RU" sz="2000" dirty="0">
                <a:solidFill>
                  <a:srgbClr val="3E0000"/>
                </a:solidFill>
              </a:rPr>
              <a:t>. </a:t>
            </a:r>
            <a:endParaRPr lang="ru-RU" sz="2000" dirty="0" smtClean="0">
              <a:solidFill>
                <a:srgbClr val="3E0000"/>
              </a:solidFill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3E0000"/>
                </a:solidFill>
              </a:rPr>
              <a:t>Если </a:t>
            </a:r>
            <a:r>
              <a:rPr lang="ru-RU" sz="2000" dirty="0">
                <a:solidFill>
                  <a:srgbClr val="3E0000"/>
                </a:solidFill>
              </a:rPr>
              <a:t>союз </a:t>
            </a:r>
            <a:r>
              <a:rPr lang="ru-RU" sz="2000" b="1" dirty="0">
                <a:solidFill>
                  <a:srgbClr val="C00000"/>
                </a:solidFill>
              </a:rPr>
              <a:t>или</a:t>
            </a:r>
            <a:r>
              <a:rPr lang="ru-RU" sz="2000" dirty="0">
                <a:solidFill>
                  <a:srgbClr val="3E0000"/>
                </a:solidFill>
              </a:rPr>
              <a:t> можно заменить союзом </a:t>
            </a:r>
            <a:r>
              <a:rPr lang="ru-RU" sz="2000" b="1" dirty="0">
                <a:solidFill>
                  <a:srgbClr val="C00000"/>
                </a:solidFill>
              </a:rPr>
              <a:t>то есть</a:t>
            </a:r>
            <a:r>
              <a:rPr lang="ru-RU" sz="2000" dirty="0">
                <a:solidFill>
                  <a:srgbClr val="3E0000"/>
                </a:solidFill>
              </a:rPr>
              <a:t>, то он имеет </a:t>
            </a:r>
            <a:r>
              <a:rPr lang="ru-RU" sz="2000" u="sng" dirty="0">
                <a:solidFill>
                  <a:srgbClr val="3E0000"/>
                </a:solidFill>
              </a:rPr>
              <a:t>пояснительное значение</a:t>
            </a:r>
            <a:r>
              <a:rPr lang="ru-RU" sz="2000" dirty="0">
                <a:solidFill>
                  <a:srgbClr val="3E0000"/>
                </a:solidFill>
              </a:rPr>
              <a:t>. В этом случае пояснительный </a:t>
            </a:r>
            <a:r>
              <a:rPr lang="ru-RU" sz="2000" u="sng" dirty="0">
                <a:solidFill>
                  <a:srgbClr val="3E0000"/>
                </a:solidFill>
              </a:rPr>
              <a:t>оборот выделяется </a:t>
            </a:r>
            <a:r>
              <a:rPr lang="ru-RU" sz="2000" u="sng" dirty="0" smtClean="0">
                <a:solidFill>
                  <a:srgbClr val="3E0000"/>
                </a:solidFill>
              </a:rPr>
              <a:t>запятыми.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3E0000"/>
                </a:solidFill>
              </a:rPr>
              <a:t>Ср.: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800" dirty="0" smtClean="0">
              <a:solidFill>
                <a:srgbClr val="3E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000" i="1" dirty="0" smtClean="0">
                <a:solidFill>
                  <a:srgbClr val="3E0000"/>
                </a:solidFill>
              </a:rPr>
              <a:t>Из </a:t>
            </a:r>
            <a:r>
              <a:rPr lang="ru-RU" sz="2000" i="1" dirty="0">
                <a:solidFill>
                  <a:srgbClr val="3E0000"/>
                </a:solidFill>
              </a:rPr>
              <a:t>лесного оврага неслось пение </a:t>
            </a:r>
            <a:r>
              <a:rPr lang="ru-RU" sz="2000" b="1" i="1" u="dashLong" dirty="0">
                <a:solidFill>
                  <a:srgbClr val="3E0000"/>
                </a:solidFill>
              </a:rPr>
              <a:t>соловья</a:t>
            </a:r>
            <a:r>
              <a:rPr lang="ru-RU" sz="2000" i="1" dirty="0">
                <a:solidFill>
                  <a:srgbClr val="3E0000"/>
                </a:solidFill>
              </a:rPr>
              <a:t> или </a:t>
            </a:r>
            <a:r>
              <a:rPr lang="ru-RU" sz="2000" b="1" i="1" u="dashLongHeavy" dirty="0">
                <a:solidFill>
                  <a:srgbClr val="3E0000"/>
                </a:solidFill>
              </a:rPr>
              <a:t>щегла</a:t>
            </a:r>
            <a:r>
              <a:rPr lang="ru-RU" sz="2000" i="1" u="dashLongHeavy" dirty="0">
                <a:solidFill>
                  <a:srgbClr val="3E0000"/>
                </a:solidFill>
              </a:rPr>
              <a:t>.</a:t>
            </a:r>
            <a:r>
              <a:rPr lang="ru-RU" sz="2000" i="1" dirty="0">
                <a:solidFill>
                  <a:srgbClr val="3E0000"/>
                </a:solidFill>
              </a:rPr>
              <a:t> </a:t>
            </a:r>
            <a:r>
              <a:rPr lang="ru-RU" sz="2000" i="1" dirty="0" smtClean="0">
                <a:solidFill>
                  <a:srgbClr val="3E0000"/>
                </a:solidFill>
              </a:rPr>
              <a:t> (</a:t>
            </a:r>
            <a:r>
              <a:rPr lang="ru-RU" sz="2000" i="1" dirty="0" err="1" smtClean="0">
                <a:solidFill>
                  <a:srgbClr val="3E0000"/>
                </a:solidFill>
              </a:rPr>
              <a:t>Однор</a:t>
            </a:r>
            <a:r>
              <a:rPr lang="ru-RU" sz="2000" i="1" dirty="0" smtClean="0">
                <a:solidFill>
                  <a:srgbClr val="3E0000"/>
                </a:solidFill>
              </a:rPr>
              <a:t>. чл.)</a:t>
            </a:r>
          </a:p>
          <a:p>
            <a:pPr algn="just">
              <a:lnSpc>
                <a:spcPct val="150000"/>
              </a:lnSpc>
            </a:pPr>
            <a:r>
              <a:rPr lang="ru-RU" sz="2000" i="1" dirty="0" smtClean="0">
                <a:solidFill>
                  <a:srgbClr val="3E0000"/>
                </a:solidFill>
              </a:rPr>
              <a:t>Слышалось воркованье </a:t>
            </a:r>
            <a:r>
              <a:rPr lang="ru-RU" sz="2000" b="1" i="1" dirty="0">
                <a:solidFill>
                  <a:srgbClr val="C00000"/>
                </a:solidFill>
              </a:rPr>
              <a:t>диких голубей</a:t>
            </a:r>
            <a:r>
              <a:rPr lang="ru-RU" sz="2000" i="1" dirty="0">
                <a:solidFill>
                  <a:srgbClr val="3E0000"/>
                </a:solidFill>
              </a:rPr>
              <a:t>, </a:t>
            </a:r>
            <a:r>
              <a:rPr lang="ru-RU" sz="2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</a:t>
            </a:r>
            <a:r>
              <a:rPr lang="ru-RU" sz="2000" i="1" dirty="0">
                <a:solidFill>
                  <a:srgbClr val="3E0000"/>
                </a:solidFill>
              </a:rPr>
              <a:t> </a:t>
            </a:r>
            <a:r>
              <a:rPr lang="ru-RU" sz="2000" i="1" dirty="0" smtClean="0">
                <a:solidFill>
                  <a:srgbClr val="C00000"/>
                </a:solidFill>
              </a:rPr>
              <a:t>горлинок</a:t>
            </a:r>
            <a:r>
              <a:rPr lang="ru-RU" sz="2000" i="1" dirty="0" smtClean="0">
                <a:solidFill>
                  <a:srgbClr val="3E0000"/>
                </a:solidFill>
              </a:rPr>
              <a:t>. (</a:t>
            </a:r>
            <a:r>
              <a:rPr lang="ru-RU" sz="2000" i="1" dirty="0" err="1" smtClean="0">
                <a:solidFill>
                  <a:srgbClr val="3E0000"/>
                </a:solidFill>
              </a:rPr>
              <a:t>Поясн</a:t>
            </a:r>
            <a:r>
              <a:rPr lang="ru-RU" sz="2000" i="1" dirty="0" smtClean="0">
                <a:solidFill>
                  <a:srgbClr val="3E0000"/>
                </a:solidFill>
              </a:rPr>
              <a:t>.)</a:t>
            </a:r>
          </a:p>
          <a:p>
            <a:pPr algn="just">
              <a:lnSpc>
                <a:spcPct val="150000"/>
              </a:lnSpc>
            </a:pPr>
            <a:r>
              <a:rPr lang="ru-RU" sz="2000" i="1" dirty="0" smtClean="0">
                <a:solidFill>
                  <a:srgbClr val="3E0000"/>
                </a:solidFill>
              </a:rPr>
              <a:t>Дом </a:t>
            </a:r>
            <a:r>
              <a:rPr lang="ru-RU" sz="2000" i="1" dirty="0">
                <a:solidFill>
                  <a:srgbClr val="3E0000"/>
                </a:solidFill>
              </a:rPr>
              <a:t>решено было украсить </a:t>
            </a:r>
            <a:r>
              <a:rPr lang="ru-RU" sz="2000" b="1" i="1" u="dashLong" dirty="0">
                <a:solidFill>
                  <a:srgbClr val="3E0000"/>
                </a:solidFill>
              </a:rPr>
              <a:t>балконом</a:t>
            </a:r>
            <a:r>
              <a:rPr lang="ru-RU" sz="2000" i="1" dirty="0">
                <a:solidFill>
                  <a:srgbClr val="3E0000"/>
                </a:solidFill>
              </a:rPr>
              <a:t> или </a:t>
            </a:r>
            <a:r>
              <a:rPr lang="ru-RU" sz="2000" b="1" i="1" u="dashLong" dirty="0">
                <a:solidFill>
                  <a:srgbClr val="3E0000"/>
                </a:solidFill>
              </a:rPr>
              <a:t>мезонином</a:t>
            </a:r>
            <a:r>
              <a:rPr lang="ru-RU" sz="2000" i="1" dirty="0" smtClean="0">
                <a:solidFill>
                  <a:srgbClr val="3E0000"/>
                </a:solidFill>
              </a:rPr>
              <a:t>. </a:t>
            </a:r>
            <a:r>
              <a:rPr lang="ru-RU" sz="2000" i="1" dirty="0">
                <a:solidFill>
                  <a:srgbClr val="3E0000"/>
                </a:solidFill>
              </a:rPr>
              <a:t>(</a:t>
            </a:r>
            <a:r>
              <a:rPr lang="ru-RU" sz="2000" i="1" dirty="0" err="1">
                <a:solidFill>
                  <a:srgbClr val="3E0000"/>
                </a:solidFill>
              </a:rPr>
              <a:t>Однор</a:t>
            </a:r>
            <a:r>
              <a:rPr lang="ru-RU" sz="2000" i="1" dirty="0">
                <a:solidFill>
                  <a:srgbClr val="3E0000"/>
                </a:solidFill>
              </a:rPr>
              <a:t>. чл.)</a:t>
            </a:r>
          </a:p>
          <a:p>
            <a:pPr algn="just">
              <a:lnSpc>
                <a:spcPct val="150000"/>
              </a:lnSpc>
            </a:pPr>
            <a:r>
              <a:rPr lang="ru-RU" sz="2000" i="1" dirty="0" smtClean="0">
                <a:solidFill>
                  <a:srgbClr val="3E0000"/>
                </a:solidFill>
              </a:rPr>
              <a:t>Кругом </a:t>
            </a:r>
            <a:r>
              <a:rPr lang="ru-RU" sz="2000" i="1" dirty="0">
                <a:solidFill>
                  <a:srgbClr val="3E0000"/>
                </a:solidFill>
              </a:rPr>
              <a:t>всего здания идёт обширный </a:t>
            </a:r>
            <a:r>
              <a:rPr lang="ru-RU" sz="2000" b="1" i="1" dirty="0">
                <a:solidFill>
                  <a:srgbClr val="C00000"/>
                </a:solidFill>
              </a:rPr>
              <a:t>каменный балкон</a:t>
            </a:r>
            <a:r>
              <a:rPr lang="ru-RU" sz="2000" i="1" dirty="0">
                <a:solidFill>
                  <a:srgbClr val="3E0000"/>
                </a:solidFill>
              </a:rPr>
              <a:t>, </a:t>
            </a:r>
            <a:r>
              <a:rPr lang="ru-RU" sz="2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</a:t>
            </a:r>
            <a:r>
              <a:rPr lang="ru-RU" sz="2000" b="1" i="1" dirty="0" smtClean="0">
                <a:solidFill>
                  <a:srgbClr val="C00000"/>
                </a:solidFill>
              </a:rPr>
              <a:t>веранда. </a:t>
            </a:r>
            <a:r>
              <a:rPr lang="ru-RU" sz="2000" i="1" dirty="0" smtClean="0">
                <a:solidFill>
                  <a:srgbClr val="3E0000"/>
                </a:solidFill>
              </a:rPr>
              <a:t>(</a:t>
            </a:r>
            <a:r>
              <a:rPr lang="ru-RU" sz="2000" i="1" dirty="0" err="1">
                <a:solidFill>
                  <a:srgbClr val="3E0000"/>
                </a:solidFill>
              </a:rPr>
              <a:t>Поясн</a:t>
            </a:r>
            <a:r>
              <a:rPr lang="ru-RU" sz="2000" i="1" dirty="0" smtClean="0">
                <a:solidFill>
                  <a:srgbClr val="3E0000"/>
                </a:solidFill>
              </a:rPr>
              <a:t>.)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17097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2249" y="1487944"/>
            <a:ext cx="8559800" cy="2769989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3E0000"/>
                </a:solidFill>
              </a:rPr>
              <a:t>При </a:t>
            </a:r>
            <a:r>
              <a:rPr lang="ru-RU" sz="2000" b="1" dirty="0" smtClean="0"/>
              <a:t>отсутствии</a:t>
            </a:r>
            <a:r>
              <a:rPr lang="ru-RU" sz="2000" dirty="0" smtClean="0"/>
              <a:t> </a:t>
            </a:r>
            <a:r>
              <a:rPr lang="ru-RU" sz="2000" dirty="0"/>
              <a:t>пояснительных союзов </a:t>
            </a:r>
            <a:r>
              <a:rPr lang="ru-RU" sz="2000" b="1" i="1" dirty="0">
                <a:solidFill>
                  <a:srgbClr val="800000"/>
                </a:solidFill>
              </a:rPr>
              <a:t>то есть, именно, </a:t>
            </a:r>
            <a:r>
              <a:rPr lang="ru-RU" sz="2000" b="1" i="1" dirty="0" smtClean="0">
                <a:solidFill>
                  <a:srgbClr val="800000"/>
                </a:solidFill>
              </a:rPr>
              <a:t>а именно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часто </a:t>
            </a:r>
            <a:r>
              <a:rPr lang="ru-RU" sz="2000" dirty="0">
                <a:solidFill>
                  <a:srgbClr val="3E0000"/>
                </a:solidFill>
              </a:rPr>
              <a:t>ставится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тире (иногда двоеточие)</a:t>
            </a:r>
            <a:r>
              <a:rPr lang="ru-RU" sz="2000" b="1" dirty="0" smtClean="0">
                <a:solidFill>
                  <a:srgbClr val="3E0000"/>
                </a:solidFill>
              </a:rPr>
              <a:t>:</a:t>
            </a:r>
            <a:r>
              <a:rPr lang="ru-RU" sz="2000" dirty="0">
                <a:solidFill>
                  <a:srgbClr val="3E0000"/>
                </a:solidFill>
              </a:rPr>
              <a:t> </a:t>
            </a:r>
            <a:endParaRPr lang="ru-RU" sz="2000" dirty="0" smtClean="0">
              <a:solidFill>
                <a:srgbClr val="3E0000"/>
              </a:solidFill>
            </a:endParaRPr>
          </a:p>
          <a:p>
            <a:pPr algn="just"/>
            <a:endParaRPr lang="ru-RU" sz="1400" dirty="0" smtClean="0">
              <a:solidFill>
                <a:srgbClr val="3E0000"/>
              </a:solidFill>
            </a:endParaRPr>
          </a:p>
          <a:p>
            <a:pPr algn="just"/>
            <a:r>
              <a:rPr lang="ru-RU" sz="2000" i="1" dirty="0" smtClean="0">
                <a:solidFill>
                  <a:srgbClr val="3E0000"/>
                </a:solidFill>
              </a:rPr>
              <a:t>Он </a:t>
            </a:r>
            <a:r>
              <a:rPr lang="ru-RU" sz="2000" i="1" dirty="0">
                <a:solidFill>
                  <a:srgbClr val="3E0000"/>
                </a:solidFill>
              </a:rPr>
              <a:t>всеми силами души всегда желал </a:t>
            </a:r>
            <a:r>
              <a:rPr lang="ru-RU" sz="2000" b="1" i="1" dirty="0">
                <a:solidFill>
                  <a:srgbClr val="3E0000"/>
                </a:solidFill>
              </a:rPr>
              <a:t>одного</a:t>
            </a:r>
            <a:r>
              <a:rPr lang="ru-RU" sz="2000" i="1" dirty="0">
                <a:solidFill>
                  <a:srgbClr val="3E0000"/>
                </a:solidFill>
              </a:rPr>
              <a:t> — </a:t>
            </a:r>
            <a:r>
              <a:rPr lang="ru-RU" sz="2000" b="1" i="1" dirty="0">
                <a:solidFill>
                  <a:srgbClr val="C00000"/>
                </a:solidFill>
              </a:rPr>
              <a:t>быть вполне </a:t>
            </a:r>
            <a:r>
              <a:rPr lang="ru-RU" sz="2000" b="1" i="1" dirty="0" smtClean="0">
                <a:solidFill>
                  <a:srgbClr val="C00000"/>
                </a:solidFill>
              </a:rPr>
              <a:t>хорошим</a:t>
            </a:r>
            <a:r>
              <a:rPr lang="ru-RU" sz="2000" dirty="0" smtClean="0">
                <a:solidFill>
                  <a:srgbClr val="3E0000"/>
                </a:solidFill>
              </a:rPr>
              <a:t>.</a:t>
            </a:r>
          </a:p>
          <a:p>
            <a:pPr algn="just"/>
            <a:r>
              <a:rPr lang="ru-RU" sz="2000" i="1" dirty="0">
                <a:solidFill>
                  <a:srgbClr val="3E0000"/>
                </a:solidFill>
              </a:rPr>
              <a:t>Задача, поставленная перед отрядом, была </a:t>
            </a:r>
            <a:r>
              <a:rPr lang="ru-RU" sz="2000" b="1" i="1" dirty="0">
                <a:solidFill>
                  <a:srgbClr val="3E0000"/>
                </a:solidFill>
              </a:rPr>
              <a:t>трудная</a:t>
            </a:r>
            <a:r>
              <a:rPr lang="ru-RU" sz="2000" i="1" dirty="0">
                <a:solidFill>
                  <a:srgbClr val="3E0000"/>
                </a:solidFill>
              </a:rPr>
              <a:t> — </a:t>
            </a:r>
            <a:r>
              <a:rPr lang="ru-RU" sz="2000" b="1" i="1" dirty="0">
                <a:solidFill>
                  <a:srgbClr val="C00000"/>
                </a:solidFill>
              </a:rPr>
              <a:t>до рассвета дойти до леса</a:t>
            </a:r>
            <a:r>
              <a:rPr lang="ru-RU" sz="2000" i="1" dirty="0">
                <a:solidFill>
                  <a:srgbClr val="3E0000"/>
                </a:solidFill>
              </a:rPr>
              <a:t>.</a:t>
            </a:r>
          </a:p>
          <a:p>
            <a:pPr algn="just"/>
            <a:r>
              <a:rPr lang="ru-RU" sz="2000" i="1" dirty="0" smtClean="0">
                <a:solidFill>
                  <a:srgbClr val="3E0000"/>
                </a:solidFill>
              </a:rPr>
              <a:t>Байкал </a:t>
            </a:r>
            <a:r>
              <a:rPr lang="ru-RU" sz="2000" i="1" dirty="0">
                <a:solidFill>
                  <a:srgbClr val="3E0000"/>
                </a:solidFill>
              </a:rPr>
              <a:t>славен и свят </a:t>
            </a:r>
            <a:r>
              <a:rPr lang="ru-RU" sz="2000" b="1" i="1" dirty="0">
                <a:solidFill>
                  <a:srgbClr val="3E0000"/>
                </a:solidFill>
              </a:rPr>
              <a:t>другим</a:t>
            </a:r>
            <a:r>
              <a:rPr lang="ru-RU" sz="2000" i="1" dirty="0">
                <a:solidFill>
                  <a:srgbClr val="3E0000"/>
                </a:solidFill>
              </a:rPr>
              <a:t> — </a:t>
            </a:r>
            <a:r>
              <a:rPr lang="ru-RU" sz="2000" b="1" i="1" dirty="0">
                <a:solidFill>
                  <a:srgbClr val="C00000"/>
                </a:solidFill>
              </a:rPr>
              <a:t>своей чудесной, животворной </a:t>
            </a:r>
            <a:r>
              <a:rPr lang="ru-RU" sz="2000" b="1" i="1" dirty="0" smtClean="0">
                <a:solidFill>
                  <a:srgbClr val="C00000"/>
                </a:solidFill>
              </a:rPr>
              <a:t>силой</a:t>
            </a:r>
            <a:r>
              <a:rPr lang="ru-RU" sz="2000" dirty="0" smtClean="0">
                <a:solidFill>
                  <a:srgbClr val="3E0000"/>
                </a:solidFill>
              </a:rPr>
              <a:t>. </a:t>
            </a:r>
          </a:p>
          <a:p>
            <a:pPr algn="just"/>
            <a:r>
              <a:rPr lang="ru-RU" sz="2000" i="1" dirty="0"/>
              <a:t>Настроение </a:t>
            </a:r>
            <a:r>
              <a:rPr lang="ru-RU" sz="2000" b="1" i="1" dirty="0"/>
              <a:t>одно</a:t>
            </a:r>
            <a:r>
              <a:rPr lang="ru-RU" sz="2000" i="1" dirty="0"/>
              <a:t>: </a:t>
            </a:r>
            <a:r>
              <a:rPr lang="ru-RU" sz="2000" b="1" i="1" dirty="0">
                <a:solidFill>
                  <a:srgbClr val="C00000"/>
                </a:solidFill>
              </a:rPr>
              <a:t>скорее добраться до дома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2000" i="1" dirty="0" smtClean="0">
                <a:solidFill>
                  <a:srgbClr val="3E0000"/>
                </a:solidFill>
              </a:rPr>
              <a:t>Погода-то </a:t>
            </a:r>
            <a:r>
              <a:rPr lang="ru-RU" sz="2000" i="1" dirty="0">
                <a:solidFill>
                  <a:srgbClr val="3E0000"/>
                </a:solidFill>
              </a:rPr>
              <a:t>самая </a:t>
            </a:r>
            <a:r>
              <a:rPr lang="ru-RU" sz="2000" b="1" i="1" dirty="0">
                <a:solidFill>
                  <a:srgbClr val="3E0000"/>
                </a:solidFill>
              </a:rPr>
              <a:t>подходящая</a:t>
            </a:r>
            <a:r>
              <a:rPr lang="ru-RU" sz="2000" i="1" dirty="0">
                <a:solidFill>
                  <a:srgbClr val="3E0000"/>
                </a:solidFill>
              </a:rPr>
              <a:t> — </a:t>
            </a:r>
            <a:r>
              <a:rPr lang="ru-RU" sz="2000" b="1" i="1" dirty="0" smtClean="0">
                <a:solidFill>
                  <a:srgbClr val="C00000"/>
                </a:solidFill>
              </a:rPr>
              <a:t>пурга</a:t>
            </a:r>
            <a:r>
              <a:rPr lang="ru-RU" sz="2000" dirty="0" smtClean="0">
                <a:solidFill>
                  <a:srgbClr val="3E0000"/>
                </a:solidFill>
              </a:rPr>
              <a:t>.</a:t>
            </a:r>
            <a:endParaRPr lang="ru-RU" sz="2000" dirty="0">
              <a:solidFill>
                <a:srgbClr val="3E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2500" y="286348"/>
            <a:ext cx="7353299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ПОЯСНИТЕЛЬНЫЕ </a:t>
            </a:r>
            <a:r>
              <a:rPr lang="ru-RU" sz="2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ЧЛЕНЫ ПРЕДЛОЖЕНИЯ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8749" y="1273433"/>
            <a:ext cx="8763000" cy="3785652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Пояснительные согласованные определения </a:t>
            </a:r>
            <a:r>
              <a:rPr lang="ru-RU" sz="2000" b="1" u="sng" dirty="0">
                <a:solidFill>
                  <a:srgbClr val="3E0000"/>
                </a:solidFill>
              </a:rPr>
              <a:t>не выделяются</a:t>
            </a:r>
            <a:r>
              <a:rPr lang="ru-RU" sz="2000" b="1" dirty="0">
                <a:solidFill>
                  <a:srgbClr val="3E0000"/>
                </a:solidFill>
              </a:rPr>
              <a:t>, </a:t>
            </a:r>
            <a:r>
              <a:rPr lang="ru-RU" sz="2000" b="1" dirty="0" smtClean="0">
                <a:solidFill>
                  <a:srgbClr val="3E0000"/>
                </a:solidFill>
              </a:rPr>
              <a:t/>
            </a:r>
            <a:br>
              <a:rPr lang="ru-RU" sz="2000" b="1" dirty="0" smtClean="0">
                <a:solidFill>
                  <a:srgbClr val="3E0000"/>
                </a:solidFill>
              </a:rPr>
            </a:br>
            <a:r>
              <a:rPr lang="ru-RU" sz="2000" b="1" dirty="0" smtClean="0">
                <a:solidFill>
                  <a:srgbClr val="3E0000"/>
                </a:solidFill>
              </a:rPr>
              <a:t>а лишь отделяются</a:t>
            </a:r>
            <a:r>
              <a:rPr lang="ru-RU" sz="2000" b="1" dirty="0">
                <a:solidFill>
                  <a:srgbClr val="3E0000"/>
                </a:solidFill>
              </a:rPr>
              <a:t> от поясняемого определения запятой. </a:t>
            </a:r>
            <a:endParaRPr lang="ru-RU" sz="2000" b="1" dirty="0" smtClean="0">
              <a:solidFill>
                <a:srgbClr val="3E0000"/>
              </a:solidFill>
            </a:endParaRPr>
          </a:p>
          <a:p>
            <a:pPr algn="just"/>
            <a:endParaRPr lang="ru-RU" sz="2000" i="1" dirty="0">
              <a:solidFill>
                <a:srgbClr val="3E0000"/>
              </a:solidFill>
            </a:endParaRPr>
          </a:p>
          <a:p>
            <a:pPr algn="just"/>
            <a:r>
              <a:rPr lang="ru-RU" sz="2000" i="1" dirty="0" smtClean="0">
                <a:solidFill>
                  <a:srgbClr val="3E0000"/>
                </a:solidFill>
              </a:rPr>
              <a:t>Подснежники </a:t>
            </a:r>
            <a:r>
              <a:rPr lang="ru-RU" sz="2000" i="1" dirty="0">
                <a:solidFill>
                  <a:srgbClr val="3E0000"/>
                </a:solidFill>
              </a:rPr>
              <a:t>были </a:t>
            </a:r>
            <a:r>
              <a:rPr lang="ru-RU" sz="2000" b="1" i="1" dirty="0">
                <a:solidFill>
                  <a:srgbClr val="800000"/>
                </a:solidFill>
              </a:rPr>
              <a:t>особой</a:t>
            </a:r>
            <a:r>
              <a:rPr lang="ru-RU" sz="2000" b="1" i="1" dirty="0">
                <a:solidFill>
                  <a:srgbClr val="3E0000"/>
                </a:solidFill>
              </a:rPr>
              <a:t>, </a:t>
            </a:r>
            <a:r>
              <a:rPr lang="ru-RU" sz="2000" b="1" i="1" dirty="0">
                <a:solidFill>
                  <a:srgbClr val="C00000"/>
                </a:solidFill>
              </a:rPr>
              <a:t>неодолимой</a:t>
            </a:r>
            <a:r>
              <a:rPr lang="ru-RU" sz="2000" i="1" dirty="0">
                <a:solidFill>
                  <a:srgbClr val="3E0000"/>
                </a:solidFill>
              </a:rPr>
              <a:t> страстью </a:t>
            </a:r>
            <a:r>
              <a:rPr lang="ru-RU" sz="2000" i="1" dirty="0" smtClean="0">
                <a:solidFill>
                  <a:srgbClr val="3E0000"/>
                </a:solidFill>
              </a:rPr>
              <a:t>Славы</a:t>
            </a:r>
            <a:r>
              <a:rPr lang="ru-RU" sz="2000" dirty="0" smtClean="0">
                <a:solidFill>
                  <a:srgbClr val="3E0000"/>
                </a:solidFill>
              </a:rPr>
              <a:t>.</a:t>
            </a:r>
          </a:p>
          <a:p>
            <a:pPr algn="just"/>
            <a:r>
              <a:rPr lang="ru-RU" sz="2000" i="1" dirty="0" smtClean="0">
                <a:solidFill>
                  <a:srgbClr val="3E0000"/>
                </a:solidFill>
              </a:rPr>
              <a:t>Совсем</a:t>
            </a:r>
            <a:r>
              <a:rPr lang="ru-RU" sz="2000" i="1" dirty="0">
                <a:solidFill>
                  <a:srgbClr val="3E0000"/>
                </a:solidFill>
              </a:rPr>
              <a:t> </a:t>
            </a:r>
            <a:r>
              <a:rPr lang="ru-RU" sz="2000" b="1" i="1" dirty="0">
                <a:solidFill>
                  <a:srgbClr val="800000"/>
                </a:solidFill>
              </a:rPr>
              <a:t>другие</a:t>
            </a:r>
            <a:r>
              <a:rPr lang="ru-RU" sz="2000" b="1" i="1" dirty="0">
                <a:solidFill>
                  <a:srgbClr val="3E0000"/>
                </a:solidFill>
              </a:rPr>
              <a:t>,</a:t>
            </a:r>
            <a:r>
              <a:rPr lang="ru-RU" sz="2000" b="1" i="1" dirty="0">
                <a:solidFill>
                  <a:srgbClr val="C00000"/>
                </a:solidFill>
              </a:rPr>
              <a:t> городские</a:t>
            </a:r>
            <a:r>
              <a:rPr lang="ru-RU" sz="2000" i="1" dirty="0">
                <a:solidFill>
                  <a:srgbClr val="3E0000"/>
                </a:solidFill>
              </a:rPr>
              <a:t> звуки слышались снаружи и внутри </a:t>
            </a:r>
            <a:r>
              <a:rPr lang="ru-RU" sz="2000" i="1" dirty="0" smtClean="0">
                <a:solidFill>
                  <a:srgbClr val="3E0000"/>
                </a:solidFill>
              </a:rPr>
              <a:t>квартала.</a:t>
            </a:r>
          </a:p>
          <a:p>
            <a:pPr algn="just"/>
            <a:endParaRPr lang="ru-RU" sz="2000" i="1" dirty="0">
              <a:solidFill>
                <a:srgbClr val="3E000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3E0000"/>
                </a:solidFill>
              </a:rPr>
              <a:t>Однако </a:t>
            </a:r>
            <a:r>
              <a:rPr lang="ru-RU" sz="2000" b="1" dirty="0">
                <a:solidFill>
                  <a:srgbClr val="3E0000"/>
                </a:solidFill>
              </a:rPr>
              <a:t>при </a:t>
            </a:r>
            <a:r>
              <a:rPr lang="ru-RU" sz="2000" b="1" u="sng" dirty="0">
                <a:solidFill>
                  <a:srgbClr val="3E0000"/>
                </a:solidFill>
              </a:rPr>
              <a:t>отсутствии непосредственного контакта</a:t>
            </a:r>
            <a:r>
              <a:rPr lang="ru-RU" sz="2000" b="1" dirty="0">
                <a:solidFill>
                  <a:srgbClr val="3E0000"/>
                </a:solidFill>
              </a:rPr>
              <a:t> между такими определениями </a:t>
            </a:r>
            <a:r>
              <a:rPr lang="ru-RU" sz="2000" b="1" u="sng" dirty="0">
                <a:solidFill>
                  <a:srgbClr val="800000"/>
                </a:solidFill>
              </a:rPr>
              <a:t>поясняющее определение </a:t>
            </a:r>
            <a:r>
              <a:rPr lang="ru-RU" sz="2000" b="1" u="sng" dirty="0">
                <a:solidFill>
                  <a:srgbClr val="3E0000"/>
                </a:solidFill>
              </a:rPr>
              <a:t>обособляется</a:t>
            </a:r>
            <a:r>
              <a:rPr lang="ru-RU" sz="2000" b="1" dirty="0">
                <a:solidFill>
                  <a:srgbClr val="3E0000"/>
                </a:solidFill>
              </a:rPr>
              <a:t>: </a:t>
            </a:r>
            <a:endParaRPr lang="ru-RU" sz="2000" b="1" dirty="0" smtClean="0">
              <a:solidFill>
                <a:srgbClr val="3E0000"/>
              </a:solidFill>
            </a:endParaRPr>
          </a:p>
          <a:p>
            <a:pPr algn="just"/>
            <a:endParaRPr lang="ru-RU" sz="2000" i="1" dirty="0">
              <a:solidFill>
                <a:srgbClr val="3E0000"/>
              </a:solidFill>
            </a:endParaRPr>
          </a:p>
          <a:p>
            <a:pPr algn="just"/>
            <a:r>
              <a:rPr lang="ru-RU" sz="2000" b="1" i="1" dirty="0" smtClean="0">
                <a:solidFill>
                  <a:srgbClr val="3E0000"/>
                </a:solidFill>
              </a:rPr>
              <a:t>Другое</a:t>
            </a:r>
            <a:r>
              <a:rPr lang="ru-RU" sz="2000" i="1" dirty="0" smtClean="0">
                <a:solidFill>
                  <a:srgbClr val="3E0000"/>
                </a:solidFill>
              </a:rPr>
              <a:t> </a:t>
            </a:r>
            <a:r>
              <a:rPr lang="ru-RU" sz="2000" i="1" dirty="0">
                <a:solidFill>
                  <a:srgbClr val="3E0000"/>
                </a:solidFill>
              </a:rPr>
              <a:t>ложе, </a:t>
            </a:r>
            <a:r>
              <a:rPr lang="ru-RU" sz="2000" b="1" i="1" dirty="0">
                <a:solidFill>
                  <a:srgbClr val="C00000"/>
                </a:solidFill>
              </a:rPr>
              <a:t>пустое</a:t>
            </a:r>
            <a:r>
              <a:rPr lang="ru-RU" sz="2000" i="1" dirty="0">
                <a:solidFill>
                  <a:srgbClr val="3E0000"/>
                </a:solidFill>
              </a:rPr>
              <a:t>, находилось с другой стороны </a:t>
            </a:r>
            <a:r>
              <a:rPr lang="ru-RU" sz="2000" i="1" dirty="0" smtClean="0">
                <a:solidFill>
                  <a:srgbClr val="3E0000"/>
                </a:solidFill>
              </a:rPr>
              <a:t>стола</a:t>
            </a:r>
            <a:r>
              <a:rPr lang="ru-RU" sz="2000" dirty="0" smtClean="0">
                <a:solidFill>
                  <a:srgbClr val="3E0000"/>
                </a:solidFill>
              </a:rPr>
              <a:t>.</a:t>
            </a:r>
          </a:p>
          <a:p>
            <a:pPr algn="just"/>
            <a:endParaRPr lang="ru-RU" sz="2000" dirty="0">
              <a:solidFill>
                <a:srgbClr val="3E0000"/>
              </a:solidFill>
            </a:endParaRPr>
          </a:p>
          <a:p>
            <a:pPr algn="just"/>
            <a:endParaRPr lang="ru-RU" sz="2000" dirty="0">
              <a:solidFill>
                <a:srgbClr val="3E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79864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600" y="361556"/>
            <a:ext cx="7353299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ПРИСОЕДИНИТЕЛЬНЫЕ </a:t>
            </a:r>
            <a:r>
              <a:rPr lang="ru-RU" sz="2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ЧЛЕНЫ ПРЕДЛОЖЕНИЯ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3200" y="1010841"/>
            <a:ext cx="8661400" cy="4708981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Присоединительные члены</a:t>
            </a:r>
            <a:r>
              <a:rPr lang="ru-RU" sz="2000" b="1" dirty="0">
                <a:solidFill>
                  <a:srgbClr val="3E0000"/>
                </a:solidFill>
              </a:rPr>
              <a:t> </a:t>
            </a:r>
            <a:r>
              <a:rPr lang="ru-RU" sz="2000" dirty="0" smtClean="0">
                <a:ea typeface="Calibri" panose="020F0502020204030204" pitchFamily="34" charset="0"/>
              </a:rPr>
              <a:t>предложения </a:t>
            </a:r>
            <a:r>
              <a:rPr lang="ru-RU" sz="2000" dirty="0">
                <a:ea typeface="Calibri" panose="020F0502020204030204" pitchFamily="34" charset="0"/>
              </a:rPr>
              <a:t>передают добавочные сведения, разъяснения или замечания, возникшие попутно, в связи с содержанием основного высказывания. </a:t>
            </a:r>
            <a:endParaRPr lang="ru-RU" sz="2000" dirty="0"/>
          </a:p>
          <a:p>
            <a:pPr algn="just"/>
            <a:r>
              <a:rPr lang="ru-RU" sz="2000" dirty="0" smtClean="0">
                <a:solidFill>
                  <a:srgbClr val="3E0000"/>
                </a:solidFill>
              </a:rPr>
              <a:t>Такие </a:t>
            </a:r>
            <a:r>
              <a:rPr lang="ru-RU" sz="2000" dirty="0">
                <a:solidFill>
                  <a:srgbClr val="3E0000"/>
                </a:solidFill>
              </a:rPr>
              <a:t>члены предложения выделяются </a:t>
            </a:r>
            <a:r>
              <a:rPr lang="ru-RU" sz="2000" b="1" dirty="0" smtClean="0">
                <a:solidFill>
                  <a:srgbClr val="C00000"/>
                </a:solidFill>
              </a:rPr>
              <a:t>запятыми (</a:t>
            </a:r>
            <a:r>
              <a:rPr lang="ru-RU" sz="2000" dirty="0" smtClean="0">
                <a:solidFill>
                  <a:srgbClr val="3E0000"/>
                </a:solidFill>
              </a:rPr>
              <a:t>реже</a:t>
            </a:r>
            <a:r>
              <a:rPr lang="ru-RU" sz="2000" b="1" dirty="0" smtClean="0">
                <a:solidFill>
                  <a:srgbClr val="3E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тире)</a:t>
            </a:r>
            <a:r>
              <a:rPr lang="ru-RU" sz="2000" b="1" dirty="0">
                <a:solidFill>
                  <a:srgbClr val="3E0000"/>
                </a:solidFill>
              </a:rPr>
              <a:t> </a:t>
            </a:r>
            <a:r>
              <a:rPr lang="ru-RU" sz="2000" dirty="0">
                <a:solidFill>
                  <a:srgbClr val="3E0000"/>
                </a:solidFill>
              </a:rPr>
              <a:t>и обычно вводятся словами и сочетаниями слов </a:t>
            </a:r>
            <a:r>
              <a:rPr lang="ru-RU" sz="2000" dirty="0" smtClean="0">
                <a:solidFill>
                  <a:srgbClr val="3E0000"/>
                </a:solidFill>
              </a:rPr>
              <a:t> </a:t>
            </a:r>
            <a:r>
              <a:rPr lang="ru-RU" sz="2000" b="1" i="1" dirty="0" smtClean="0">
                <a:solidFill>
                  <a:srgbClr val="800000"/>
                </a:solidFill>
              </a:rPr>
              <a:t>даже</a:t>
            </a:r>
            <a:r>
              <a:rPr lang="ru-RU" sz="2000" b="1" i="1" dirty="0">
                <a:solidFill>
                  <a:srgbClr val="800000"/>
                </a:solidFill>
              </a:rPr>
              <a:t>, в особенности, особенно, </a:t>
            </a:r>
            <a:r>
              <a:rPr lang="ru-RU" sz="2000" b="1" i="1" dirty="0" smtClean="0">
                <a:solidFill>
                  <a:srgbClr val="800000"/>
                </a:solidFill>
              </a:rPr>
              <a:t>главным образом</a:t>
            </a:r>
            <a:r>
              <a:rPr lang="ru-RU" sz="2000" b="1" i="1" dirty="0">
                <a:solidFill>
                  <a:srgbClr val="800000"/>
                </a:solidFill>
              </a:rPr>
              <a:t>, в том числе, в частности, например, </a:t>
            </a:r>
            <a:r>
              <a:rPr lang="ru-RU" sz="2000" b="1" i="1" dirty="0" smtClean="0">
                <a:solidFill>
                  <a:srgbClr val="800000"/>
                </a:solidFill>
              </a:rPr>
              <a:t>и </a:t>
            </a:r>
            <a:r>
              <a:rPr lang="ru-RU" sz="2000" b="1" i="1" dirty="0">
                <a:solidFill>
                  <a:srgbClr val="800000"/>
                </a:solidFill>
              </a:rPr>
              <a:t>притом, </a:t>
            </a:r>
            <a:endParaRPr lang="ru-RU" sz="2000" b="1" i="1" dirty="0" smtClean="0">
              <a:solidFill>
                <a:srgbClr val="800000"/>
              </a:solidFill>
            </a:endParaRPr>
          </a:p>
          <a:p>
            <a:pPr algn="just"/>
            <a:r>
              <a:rPr lang="ru-RU" sz="2000" b="1" i="1" dirty="0" smtClean="0">
                <a:solidFill>
                  <a:srgbClr val="800000"/>
                </a:solidFill>
              </a:rPr>
              <a:t>и </a:t>
            </a:r>
            <a:r>
              <a:rPr lang="ru-RU" sz="2000" b="1" i="1" dirty="0">
                <a:solidFill>
                  <a:srgbClr val="800000"/>
                </a:solidFill>
              </a:rPr>
              <a:t>потому, и, да, </a:t>
            </a:r>
            <a:r>
              <a:rPr lang="ru-RU" sz="2000" b="1" i="1" dirty="0" smtClean="0">
                <a:solidFill>
                  <a:srgbClr val="800000"/>
                </a:solidFill>
              </a:rPr>
              <a:t>да </a:t>
            </a:r>
            <a:r>
              <a:rPr lang="ru-RU" sz="2000" b="1" i="1" dirty="0">
                <a:solidFill>
                  <a:srgbClr val="800000"/>
                </a:solidFill>
              </a:rPr>
              <a:t>и, да и только, да и вообще, и, тоже, и тоже, </a:t>
            </a:r>
            <a:r>
              <a:rPr lang="ru-RU" sz="2000" b="1" i="1" dirty="0" smtClean="0">
                <a:solidFill>
                  <a:srgbClr val="800000"/>
                </a:solidFill>
              </a:rPr>
              <a:t>причем</a:t>
            </a:r>
            <a:r>
              <a:rPr lang="ru-RU" sz="2000" i="1" dirty="0" smtClean="0">
                <a:solidFill>
                  <a:srgbClr val="800000"/>
                </a:solidFill>
              </a:rPr>
              <a:t>.</a:t>
            </a:r>
          </a:p>
          <a:p>
            <a:pPr algn="just"/>
            <a:endParaRPr lang="ru-RU" sz="2000" i="1" dirty="0">
              <a:solidFill>
                <a:srgbClr val="800000"/>
              </a:solidFill>
            </a:endParaRPr>
          </a:p>
          <a:p>
            <a:pPr algn="just"/>
            <a:r>
              <a:rPr lang="ru-RU" sz="2000" i="1" dirty="0"/>
              <a:t>У каждой, </a:t>
            </a:r>
            <a:r>
              <a:rPr lang="ru-RU" sz="2000" b="1" i="1" dirty="0">
                <a:solidFill>
                  <a:srgbClr val="C00000"/>
                </a:solidFill>
              </a:rPr>
              <a:t>даже маленькой</a:t>
            </a:r>
            <a:r>
              <a:rPr lang="ru-RU" sz="2000" i="1" dirty="0">
                <a:solidFill>
                  <a:srgbClr val="C00000"/>
                </a:solidFill>
              </a:rPr>
              <a:t>, </a:t>
            </a:r>
            <a:r>
              <a:rPr lang="ru-RU" sz="2000" i="1" dirty="0"/>
              <a:t>речки есть на земле </a:t>
            </a:r>
            <a:r>
              <a:rPr lang="ru-RU" sz="2000" i="1" dirty="0" smtClean="0"/>
              <a:t>заслуги</a:t>
            </a:r>
            <a:r>
              <a:rPr lang="ru-RU" sz="2000" dirty="0" smtClean="0"/>
              <a:t>.</a:t>
            </a:r>
          </a:p>
          <a:p>
            <a:r>
              <a:rPr lang="ru-RU" sz="2000" i="1" dirty="0">
                <a:solidFill>
                  <a:srgbClr val="3E0000"/>
                </a:solidFill>
              </a:rPr>
              <a:t>По ночам, </a:t>
            </a:r>
            <a:r>
              <a:rPr lang="ru-RU" sz="2000" b="1" i="1" dirty="0">
                <a:solidFill>
                  <a:srgbClr val="C00000"/>
                </a:solidFill>
              </a:rPr>
              <a:t>особенно</a:t>
            </a:r>
            <a:r>
              <a:rPr lang="ru-RU" sz="2000" b="1" i="1" dirty="0">
                <a:solidFill>
                  <a:srgbClr val="800000"/>
                </a:solidFill>
              </a:rPr>
              <a:t> в грозу</a:t>
            </a:r>
            <a:r>
              <a:rPr lang="ru-RU" sz="2000" i="1" dirty="0">
                <a:solidFill>
                  <a:srgbClr val="3E0000"/>
                </a:solidFill>
              </a:rPr>
              <a:t>, поминутно озарялись в зале лики образов...</a:t>
            </a:r>
            <a:endParaRPr lang="ru-RU" sz="2000" dirty="0">
              <a:solidFill>
                <a:srgbClr val="3E0000"/>
              </a:solidFill>
            </a:endParaRPr>
          </a:p>
          <a:p>
            <a:r>
              <a:rPr lang="ru-RU" sz="2000" i="1" dirty="0">
                <a:solidFill>
                  <a:srgbClr val="3E0000"/>
                </a:solidFill>
              </a:rPr>
              <a:t>Словари, </a:t>
            </a:r>
            <a:r>
              <a:rPr lang="ru-RU" sz="2000" b="1" i="1" dirty="0">
                <a:solidFill>
                  <a:srgbClr val="C00000"/>
                </a:solidFill>
              </a:rPr>
              <a:t>в частности </a:t>
            </a:r>
            <a:r>
              <a:rPr lang="ru-RU" sz="2000" b="1" i="1" dirty="0">
                <a:solidFill>
                  <a:srgbClr val="800000"/>
                </a:solidFill>
              </a:rPr>
              <a:t>толковые</a:t>
            </a:r>
            <a:r>
              <a:rPr lang="ru-RU" sz="2000" i="1" dirty="0">
                <a:solidFill>
                  <a:srgbClr val="3E0000"/>
                </a:solidFill>
              </a:rPr>
              <a:t>, должны широко использоваться в учебном процессе; В выходные можно отдохнуть, </a:t>
            </a:r>
            <a:r>
              <a:rPr lang="ru-RU" sz="2000" b="1" i="1" dirty="0">
                <a:solidFill>
                  <a:srgbClr val="C00000"/>
                </a:solidFill>
              </a:rPr>
              <a:t>например</a:t>
            </a:r>
            <a:r>
              <a:rPr lang="ru-RU" sz="2000" b="1" i="1" dirty="0">
                <a:solidFill>
                  <a:srgbClr val="800000"/>
                </a:solidFill>
              </a:rPr>
              <a:t> поехать за город</a:t>
            </a:r>
            <a:r>
              <a:rPr lang="ru-RU" sz="2000" i="1" dirty="0">
                <a:solidFill>
                  <a:srgbClr val="3E0000"/>
                </a:solidFill>
              </a:rPr>
              <a:t>; Студенты вузов, </a:t>
            </a:r>
            <a:r>
              <a:rPr lang="ru-RU" sz="2000" b="1" i="1" dirty="0">
                <a:solidFill>
                  <a:srgbClr val="C00000"/>
                </a:solidFill>
              </a:rPr>
              <a:t>да и </a:t>
            </a:r>
            <a:r>
              <a:rPr lang="ru-RU" sz="2000" b="1" i="1" dirty="0">
                <a:solidFill>
                  <a:srgbClr val="800000"/>
                </a:solidFill>
              </a:rPr>
              <a:t>многие школьники</a:t>
            </a:r>
            <a:r>
              <a:rPr lang="ru-RU" sz="2000" i="1" dirty="0">
                <a:solidFill>
                  <a:srgbClr val="3E0000"/>
                </a:solidFill>
              </a:rPr>
              <a:t>, приняли участие в Олимпиаде</a:t>
            </a:r>
            <a:endParaRPr lang="ru-RU" sz="2000" dirty="0" smtClean="0"/>
          </a:p>
          <a:p>
            <a:pPr algn="just"/>
            <a:endParaRPr lang="ru-RU" sz="2000" dirty="0">
              <a:solidFill>
                <a:srgbClr val="8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0550" y="1354918"/>
            <a:ext cx="7886700" cy="3714863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РАЗЛИЧАЙ!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Автор </a:t>
            </a:r>
            <a:r>
              <a:rPr lang="ru-RU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статью представил, </a:t>
            </a:r>
            <a:r>
              <a:rPr lang="ru-RU" sz="2000" b="1" i="1" dirty="0">
                <a:solidFill>
                  <a:srgbClr val="CC00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 своевременно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 (</a:t>
            </a:r>
            <a:r>
              <a:rPr lang="ru-RU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 – союз </a:t>
            </a: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присоединительный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ru-RU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Автор </a:t>
            </a:r>
            <a:r>
              <a:rPr lang="ru-RU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статью представил в </a:t>
            </a:r>
            <a:r>
              <a:rPr lang="ru-RU" sz="2000" i="1" u="dotDashHeavy" dirty="0">
                <a:ea typeface="Calibri" panose="020F0502020204030204" pitchFamily="34" charset="0"/>
                <a:cs typeface="Times New Roman" panose="02020603050405020304" pitchFamily="18" charset="0"/>
              </a:rPr>
              <a:t>переработанном виде и своевременно</a:t>
            </a:r>
            <a:r>
              <a:rPr lang="ru-RU" sz="2000" u="dotDashHeavy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 – союз 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соединительный при </a:t>
            </a:r>
            <a:r>
              <a:rPr lang="ru-RU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однородных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членах) 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20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Работу </a:t>
            </a:r>
            <a:r>
              <a:rPr lang="ru-RU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можно было давно уже сделать, </a:t>
            </a:r>
            <a:r>
              <a:rPr lang="ru-RU" sz="2000" b="1" i="1" dirty="0">
                <a:solidFill>
                  <a:srgbClr val="CC00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 даже лучше</a:t>
            </a:r>
            <a:r>
              <a:rPr lang="ru-RU" sz="20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 – союз </a:t>
            </a: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присоединительный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Работу </a:t>
            </a:r>
            <a:r>
              <a:rPr lang="ru-RU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можно было сделать </a:t>
            </a:r>
            <a:r>
              <a:rPr lang="ru-RU" sz="2000" i="1" u="dotDashHeavy" dirty="0">
                <a:ea typeface="Calibri" panose="020F0502020204030204" pitchFamily="34" charset="0"/>
                <a:cs typeface="Times New Roman" panose="02020603050405020304" pitchFamily="18" charset="0"/>
              </a:rPr>
              <a:t>скорее и даже лучше</a:t>
            </a:r>
            <a:r>
              <a:rPr lang="ru-RU" sz="20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 – союз соединительный при </a:t>
            </a: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однородных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 членах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0050" y="1033743"/>
            <a:ext cx="8382000" cy="4431983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Примечание</a:t>
            </a:r>
            <a:r>
              <a:rPr lang="ru-RU" sz="2000" b="1" dirty="0">
                <a:solidFill>
                  <a:srgbClr val="C00000"/>
                </a:solidFill>
              </a:rPr>
              <a:t> 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just"/>
            <a:endParaRPr lang="ru-RU" sz="1000" b="1" dirty="0" smtClean="0">
              <a:solidFill>
                <a:srgbClr val="3E0000"/>
              </a:solidFill>
            </a:endParaRPr>
          </a:p>
          <a:p>
            <a:pPr algn="just"/>
            <a:r>
              <a:rPr lang="ru-RU" sz="2000" dirty="0" smtClean="0">
                <a:solidFill>
                  <a:srgbClr val="3E0000"/>
                </a:solidFill>
              </a:rPr>
              <a:t>Перед </a:t>
            </a:r>
            <a:r>
              <a:rPr lang="ru-RU" sz="2000" dirty="0">
                <a:solidFill>
                  <a:srgbClr val="3E0000"/>
                </a:solidFill>
              </a:rPr>
              <a:t>сочетанием </a:t>
            </a:r>
            <a:r>
              <a:rPr lang="ru-RU" sz="2000" b="1" i="1" dirty="0">
                <a:solidFill>
                  <a:srgbClr val="C00000"/>
                </a:solidFill>
              </a:rPr>
              <a:t>да и</a:t>
            </a:r>
            <a:r>
              <a:rPr lang="ru-RU" sz="2000" b="1" i="1" dirty="0">
                <a:solidFill>
                  <a:srgbClr val="3E0000"/>
                </a:solidFill>
              </a:rPr>
              <a:t> </a:t>
            </a:r>
            <a:r>
              <a:rPr lang="ru-RU" sz="2000" u="sng" dirty="0">
                <a:solidFill>
                  <a:srgbClr val="3E0000"/>
                </a:solidFill>
              </a:rPr>
              <a:t>запятая не ставится</a:t>
            </a:r>
            <a:r>
              <a:rPr lang="ru-RU" sz="2000" dirty="0" smtClean="0">
                <a:solidFill>
                  <a:srgbClr val="3E0000"/>
                </a:solidFill>
              </a:rPr>
              <a:t>:</a:t>
            </a:r>
          </a:p>
          <a:p>
            <a:pPr algn="just"/>
            <a:endParaRPr lang="ru-RU" sz="800" dirty="0" smtClean="0">
              <a:solidFill>
                <a:srgbClr val="3E0000"/>
              </a:solidFill>
            </a:endParaRPr>
          </a:p>
          <a:p>
            <a:pPr algn="just"/>
            <a:r>
              <a:rPr lang="ru-RU" sz="2000" dirty="0" smtClean="0">
                <a:solidFill>
                  <a:srgbClr val="3E0000"/>
                </a:solidFill>
              </a:rPr>
              <a:t>а</a:t>
            </a:r>
            <a:r>
              <a:rPr lang="ru-RU" sz="2000" dirty="0">
                <a:solidFill>
                  <a:srgbClr val="3E0000"/>
                </a:solidFill>
              </a:rPr>
              <a:t>) если оно имеет </a:t>
            </a:r>
            <a:r>
              <a:rPr lang="ru-RU" sz="2000" b="1" dirty="0">
                <a:solidFill>
                  <a:srgbClr val="3E0000"/>
                </a:solidFill>
              </a:rPr>
              <a:t>соединительное</a:t>
            </a:r>
            <a:r>
              <a:rPr lang="ru-RU" sz="2000" dirty="0">
                <a:solidFill>
                  <a:srgbClr val="3E0000"/>
                </a:solidFill>
              </a:rPr>
              <a:t> значение: </a:t>
            </a:r>
            <a:endParaRPr lang="ru-RU" sz="2000" dirty="0" smtClean="0">
              <a:solidFill>
                <a:srgbClr val="3E0000"/>
              </a:solidFill>
            </a:endParaRPr>
          </a:p>
          <a:p>
            <a:pPr algn="just"/>
            <a:endParaRPr lang="ru-RU" sz="1200" dirty="0" smtClean="0">
              <a:solidFill>
                <a:srgbClr val="3E0000"/>
              </a:solidFill>
            </a:endParaRPr>
          </a:p>
          <a:p>
            <a:pPr algn="just"/>
            <a:r>
              <a:rPr lang="ru-RU" sz="2000" i="1" dirty="0" smtClean="0">
                <a:solidFill>
                  <a:srgbClr val="3E0000"/>
                </a:solidFill>
              </a:rPr>
              <a:t>Поехал </a:t>
            </a:r>
            <a:r>
              <a:rPr lang="ru-RU" sz="2000" i="1" dirty="0">
                <a:solidFill>
                  <a:srgbClr val="3E0000"/>
                </a:solidFill>
              </a:rPr>
              <a:t>в город </a:t>
            </a:r>
            <a:r>
              <a:rPr lang="ru-RU" sz="2000" b="1" i="1" dirty="0">
                <a:solidFill>
                  <a:srgbClr val="C00000"/>
                </a:solidFill>
              </a:rPr>
              <a:t>да и </a:t>
            </a:r>
            <a:r>
              <a:rPr lang="ru-RU" sz="2000" b="1" i="1" dirty="0">
                <a:solidFill>
                  <a:srgbClr val="3E0000"/>
                </a:solidFill>
              </a:rPr>
              <a:t>не </a:t>
            </a:r>
            <a:r>
              <a:rPr lang="ru-RU" sz="2000" b="1" i="1" dirty="0" smtClean="0">
                <a:solidFill>
                  <a:srgbClr val="3E0000"/>
                </a:solidFill>
              </a:rPr>
              <a:t>вернулся</a:t>
            </a:r>
            <a:r>
              <a:rPr lang="ru-RU" sz="2000" i="1" dirty="0" smtClean="0">
                <a:solidFill>
                  <a:srgbClr val="3E0000"/>
                </a:solidFill>
              </a:rPr>
              <a:t>. </a:t>
            </a:r>
          </a:p>
          <a:p>
            <a:pPr algn="just"/>
            <a:r>
              <a:rPr lang="ru-RU" sz="2000" i="1" dirty="0" smtClean="0">
                <a:solidFill>
                  <a:srgbClr val="3E0000"/>
                </a:solidFill>
              </a:rPr>
              <a:t>Думал</a:t>
            </a:r>
            <a:r>
              <a:rPr lang="ru-RU" sz="2000" i="1" dirty="0">
                <a:solidFill>
                  <a:srgbClr val="3E0000"/>
                </a:solidFill>
              </a:rPr>
              <a:t>, думал </a:t>
            </a:r>
            <a:r>
              <a:rPr lang="ru-RU" sz="2000" b="1" i="1" dirty="0">
                <a:solidFill>
                  <a:srgbClr val="C00000"/>
                </a:solidFill>
              </a:rPr>
              <a:t>да и </a:t>
            </a:r>
            <a:r>
              <a:rPr lang="ru-RU" sz="2000" b="1" i="1" dirty="0" smtClean="0">
                <a:solidFill>
                  <a:srgbClr val="3E0000"/>
                </a:solidFill>
              </a:rPr>
              <a:t>надумал.</a:t>
            </a:r>
            <a:r>
              <a:rPr lang="ru-RU" sz="2000" dirty="0" smtClean="0">
                <a:solidFill>
                  <a:srgbClr val="3E0000"/>
                </a:solidFill>
              </a:rPr>
              <a:t> </a:t>
            </a:r>
          </a:p>
          <a:p>
            <a:pPr algn="just"/>
            <a:endParaRPr lang="ru-RU" sz="1200" dirty="0" smtClean="0">
              <a:solidFill>
                <a:srgbClr val="3E0000"/>
              </a:solidFill>
            </a:endParaRPr>
          </a:p>
          <a:p>
            <a:pPr algn="just"/>
            <a:r>
              <a:rPr lang="ru-RU" sz="2000" dirty="0" smtClean="0">
                <a:solidFill>
                  <a:srgbClr val="3E0000"/>
                </a:solidFill>
              </a:rPr>
              <a:t>б</a:t>
            </a:r>
            <a:r>
              <a:rPr lang="ru-RU" sz="2000" dirty="0">
                <a:solidFill>
                  <a:srgbClr val="3E0000"/>
                </a:solidFill>
              </a:rPr>
              <a:t>) в выражении </a:t>
            </a:r>
            <a:r>
              <a:rPr lang="ru-RU" sz="2000" b="1" i="1" dirty="0">
                <a:solidFill>
                  <a:srgbClr val="C00000"/>
                </a:solidFill>
              </a:rPr>
              <a:t>нет-нет да и</a:t>
            </a:r>
            <a:r>
              <a:rPr lang="ru-RU" sz="2000" i="1" dirty="0">
                <a:solidFill>
                  <a:srgbClr val="C00000"/>
                </a:solidFill>
              </a:rPr>
              <a:t> </a:t>
            </a:r>
            <a:r>
              <a:rPr lang="ru-RU" sz="2000" dirty="0">
                <a:solidFill>
                  <a:srgbClr val="3E0000"/>
                </a:solidFill>
              </a:rPr>
              <a:t>при указании на </a:t>
            </a:r>
            <a:r>
              <a:rPr lang="ru-RU" sz="2000" b="1" dirty="0">
                <a:solidFill>
                  <a:srgbClr val="3E0000"/>
                </a:solidFill>
              </a:rPr>
              <a:t>нерегулярность</a:t>
            </a:r>
            <a:r>
              <a:rPr lang="ru-RU" sz="2000" dirty="0">
                <a:solidFill>
                  <a:srgbClr val="3E0000"/>
                </a:solidFill>
              </a:rPr>
              <a:t> действия</a:t>
            </a:r>
            <a:r>
              <a:rPr lang="ru-RU" sz="2000" dirty="0" smtClean="0">
                <a:solidFill>
                  <a:srgbClr val="3E0000"/>
                </a:solidFill>
              </a:rPr>
              <a:t>:</a:t>
            </a:r>
          </a:p>
          <a:p>
            <a:pPr algn="just"/>
            <a:endParaRPr lang="ru-RU" sz="2000" dirty="0" smtClean="0">
              <a:solidFill>
                <a:srgbClr val="3E0000"/>
              </a:solidFill>
            </a:endParaRPr>
          </a:p>
          <a:p>
            <a:pPr algn="just"/>
            <a:r>
              <a:rPr lang="ru-RU" sz="2000" b="1" i="1" dirty="0" smtClean="0">
                <a:solidFill>
                  <a:srgbClr val="C00000"/>
                </a:solidFill>
              </a:rPr>
              <a:t>Нет-нет </a:t>
            </a:r>
            <a:r>
              <a:rPr lang="ru-RU" sz="2000" b="1" i="1" dirty="0">
                <a:solidFill>
                  <a:srgbClr val="C00000"/>
                </a:solidFill>
              </a:rPr>
              <a:t>да и</a:t>
            </a:r>
            <a:r>
              <a:rPr lang="ru-RU" sz="2000" i="1" dirty="0">
                <a:solidFill>
                  <a:srgbClr val="3E0000"/>
                </a:solidFill>
              </a:rPr>
              <a:t> послышится голос </a:t>
            </a:r>
            <a:r>
              <a:rPr lang="ru-RU" sz="2000" i="1" dirty="0" smtClean="0">
                <a:solidFill>
                  <a:srgbClr val="3E0000"/>
                </a:solidFill>
              </a:rPr>
              <a:t>кукушки</a:t>
            </a:r>
            <a:r>
              <a:rPr lang="ru-RU" sz="2000" dirty="0">
                <a:solidFill>
                  <a:srgbClr val="3E0000"/>
                </a:solidFill>
              </a:rPr>
              <a:t>.</a:t>
            </a:r>
            <a:endParaRPr lang="ru-RU" sz="2000" dirty="0" smtClean="0">
              <a:solidFill>
                <a:srgbClr val="3E0000"/>
              </a:solidFill>
            </a:endParaRPr>
          </a:p>
          <a:p>
            <a:pPr algn="just"/>
            <a:r>
              <a:rPr lang="ru-RU" sz="2000" dirty="0" smtClean="0">
                <a:solidFill>
                  <a:srgbClr val="3E0000"/>
                </a:solidFill>
              </a:rPr>
              <a:t> </a:t>
            </a:r>
          </a:p>
          <a:p>
            <a:pPr algn="just"/>
            <a:r>
              <a:rPr lang="ru-RU" sz="2000" dirty="0" smtClean="0">
                <a:solidFill>
                  <a:srgbClr val="3E0000"/>
                </a:solidFill>
              </a:rPr>
              <a:t>в</a:t>
            </a:r>
            <a:r>
              <a:rPr lang="ru-RU" sz="2000" dirty="0">
                <a:solidFill>
                  <a:srgbClr val="3E0000"/>
                </a:solidFill>
              </a:rPr>
              <a:t>) если включается в сочетание глаголов типа </a:t>
            </a:r>
            <a:endParaRPr lang="ru-RU" sz="2000" dirty="0" smtClean="0">
              <a:solidFill>
                <a:srgbClr val="3E0000"/>
              </a:solidFill>
            </a:endParaRPr>
          </a:p>
          <a:p>
            <a:pPr algn="just"/>
            <a:endParaRPr lang="ru-RU" sz="2000" i="1" dirty="0">
              <a:solidFill>
                <a:srgbClr val="3E0000"/>
              </a:solidFill>
            </a:endParaRPr>
          </a:p>
          <a:p>
            <a:pPr algn="just"/>
            <a:r>
              <a:rPr lang="ru-RU" sz="2000" i="1" dirty="0" smtClean="0">
                <a:solidFill>
                  <a:srgbClr val="3E0000"/>
                </a:solidFill>
              </a:rPr>
              <a:t>Взял </a:t>
            </a:r>
            <a:r>
              <a:rPr lang="ru-RU" sz="2000" i="1" dirty="0">
                <a:solidFill>
                  <a:srgbClr val="3E0000"/>
                </a:solidFill>
              </a:rPr>
              <a:t>да и приехал </a:t>
            </a:r>
            <a:r>
              <a:rPr lang="ru-RU" sz="2000" dirty="0">
                <a:solidFill>
                  <a:srgbClr val="3E0000"/>
                </a:solidFill>
              </a:rPr>
              <a:t>со значением неожиданности.</a:t>
            </a:r>
          </a:p>
        </p:txBody>
      </p:sp>
    </p:spTree>
    <p:extLst>
      <p:ext uri="{BB962C8B-B14F-4D97-AF65-F5344CB8AC3E}">
        <p14:creationId xmlns:p14="http://schemas.microsoft.com/office/powerpoint/2010/main" xmlns="" val="42407151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8700" y="325735"/>
            <a:ext cx="6972299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ОБОСОБЛЕННЫЕ ОБОРОТЫ СО ЗНАЧЕНИЕМ </a:t>
            </a:r>
            <a:endParaRPr lang="ru-RU" sz="2200" dirty="0" smtClean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2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ВКЛЮЧЕНИЯ</a:t>
            </a:r>
            <a:r>
              <a:rPr lang="ru-RU" sz="2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ИСКЛЮЧЕНИЯ И ЗАМЕЩЕНИЯ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0199" y="1555133"/>
            <a:ext cx="8369300" cy="4373505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уточняющим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пояснительным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присоединительным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конструкциям примыкают обособленные обороты со </a:t>
            </a:r>
            <a:r>
              <a:rPr lang="ru-RU" sz="2000" dirty="0"/>
              <a:t>значением </a:t>
            </a:r>
            <a:r>
              <a:rPr lang="ru-RU" sz="2000" b="1" dirty="0">
                <a:solidFill>
                  <a:srgbClr val="C00000"/>
                </a:solidFill>
              </a:rPr>
              <a:t>включения, исключения и замещения.</a:t>
            </a:r>
            <a:r>
              <a:rPr lang="ru-RU" sz="2000" dirty="0"/>
              <a:t>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Такие обороты состоят из имён существительных 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предлогами 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предложными сочетаниями </a:t>
            </a:r>
            <a:r>
              <a:rPr lang="ru-RU" sz="2000" b="1" dirty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кроме, вместо, помимо, сверх, наряду с, за исключением, включая, </a:t>
            </a:r>
            <a:r>
              <a:rPr lang="ru-RU" sz="2000" b="1" dirty="0" smtClean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исключая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Обороты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обозначают предметы, включённые в однородный ряд или, наоборот, исключённые из такого ряда, или предметы, замещающие другие.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письме обороты со значением включения, исключения, замещения могут обособляться: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Толпа разошлась, </a:t>
            </a:r>
            <a:r>
              <a:rPr lang="ru-RU" sz="2000" b="1" i="1" dirty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исключая немногих любопытных и мальчишек</a:t>
            </a:r>
            <a:r>
              <a:rPr lang="ru-RU" sz="20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а Гаврила вернулся </a:t>
            </a:r>
            <a:r>
              <a:rPr lang="ru-RU" sz="2000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домой.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Сверх </a:t>
            </a:r>
            <a:r>
              <a:rPr lang="ru-RU" sz="2000" b="1" i="1" dirty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всякого ожидания</a:t>
            </a:r>
            <a:r>
              <a:rPr lang="ru-RU" sz="20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бабушка подарила мне несколько </a:t>
            </a:r>
            <a:r>
              <a:rPr lang="ru-RU" sz="2000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книг.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049" y="1314227"/>
            <a:ext cx="8737600" cy="6199005"/>
          </a:xfrm>
          <a:prstGeom prst="rect">
            <a:avLst/>
          </a:prstGeom>
          <a:solidFill>
            <a:srgbClr val="F1E2D3"/>
          </a:solidFill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Оборот с предлогом </a:t>
            </a:r>
            <a:r>
              <a:rPr lang="ru-RU" sz="2000" b="1" dirty="0" smtClean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КРОМЕ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может иметь значения </a:t>
            </a:r>
            <a:r>
              <a:rPr lang="ru-RU" sz="20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включения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исключения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500" b="1" dirty="0" smtClean="0">
              <a:solidFill>
                <a:srgbClr val="CC0033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sz="2000" b="1" dirty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большого дома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в Замоскворечье, ничто не напоминало о ночной 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схватке –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исключение (только большой дом напоминал о 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схватке)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sz="2000" b="1" dirty="0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города </a:t>
            </a:r>
            <a:r>
              <a:rPr lang="ru-RU" sz="2000" b="1" dirty="0" err="1">
                <a:solidFill>
                  <a:srgbClr val="CC00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Окурова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на равнине приткнулось небольшое село </a:t>
            </a:r>
            <a:r>
              <a:rPr lang="ru-RU" sz="2000" dirty="0" err="1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Воеводино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включение (на равнине были и город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Окуров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и село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Воеводино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800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2000" b="1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Как правило </a:t>
            </a:r>
            <a:r>
              <a:rPr lang="ru-RU" sz="20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такие обороты </a:t>
            </a:r>
            <a:r>
              <a:rPr lang="ru-RU" sz="2000" b="1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обособляются</a:t>
            </a:r>
            <a:r>
              <a:rPr lang="ru-RU" sz="20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на письме</a:t>
            </a:r>
            <a:r>
              <a:rPr lang="ru-RU" sz="2000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/>
              <a:t>Особенно часто это происходит: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800" dirty="0" smtClean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 dirty="0" smtClean="0"/>
              <a:t>а) при наличии отрицательных местоимений </a:t>
            </a:r>
            <a:r>
              <a:rPr lang="ru-RU" sz="2000" b="1" dirty="0" smtClean="0">
                <a:solidFill>
                  <a:srgbClr val="C00000"/>
                </a:solidFill>
              </a:rPr>
              <a:t>никто</a:t>
            </a:r>
            <a:r>
              <a:rPr lang="ru-RU" sz="2000" b="1" dirty="0" smtClean="0"/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ничего</a:t>
            </a:r>
            <a:r>
              <a:rPr lang="ru-RU" sz="2000" b="1" dirty="0" smtClean="0"/>
              <a:t> и вопросительных местоимений </a:t>
            </a:r>
            <a:r>
              <a:rPr lang="ru-RU" sz="2000" b="1" dirty="0" smtClean="0">
                <a:solidFill>
                  <a:srgbClr val="C00000"/>
                </a:solidFill>
              </a:rPr>
              <a:t>кто, что</a:t>
            </a:r>
            <a:r>
              <a:rPr lang="ru-RU" sz="2000" b="1" dirty="0" smtClean="0"/>
              <a:t>:</a:t>
            </a:r>
          </a:p>
          <a:p>
            <a:endParaRPr lang="ru-RU" sz="1200" dirty="0" smtClean="0"/>
          </a:p>
          <a:p>
            <a:r>
              <a:rPr lang="ru-RU" sz="2000" dirty="0" smtClean="0"/>
              <a:t>Я</a:t>
            </a:r>
            <a:r>
              <a:rPr lang="ru-RU" sz="2000" dirty="0"/>
              <a:t> </a:t>
            </a:r>
            <a:r>
              <a:rPr lang="ru-RU" sz="2000" b="1" dirty="0"/>
              <a:t>ничего</a:t>
            </a:r>
            <a:r>
              <a:rPr lang="ru-RU" sz="2000" dirty="0"/>
              <a:t> не мог различить, </a:t>
            </a:r>
            <a:r>
              <a:rPr lang="ru-RU" sz="2000" b="1" dirty="0">
                <a:solidFill>
                  <a:srgbClr val="C00000"/>
                </a:solidFill>
              </a:rPr>
              <a:t>кроме </a:t>
            </a:r>
            <a:r>
              <a:rPr lang="ru-RU" sz="2000" b="1" dirty="0">
                <a:solidFill>
                  <a:srgbClr val="800000"/>
                </a:solidFill>
              </a:rPr>
              <a:t>мутного кручения </a:t>
            </a:r>
            <a:r>
              <a:rPr lang="ru-RU" sz="2000" b="1" dirty="0" smtClean="0">
                <a:solidFill>
                  <a:srgbClr val="800000"/>
                </a:solidFill>
              </a:rPr>
              <a:t>метели</a:t>
            </a:r>
            <a:r>
              <a:rPr lang="ru-RU" sz="2000" dirty="0" smtClean="0"/>
              <a:t>.</a:t>
            </a:r>
          </a:p>
          <a:p>
            <a:endParaRPr lang="ru-RU" sz="800" dirty="0"/>
          </a:p>
          <a:p>
            <a:r>
              <a:rPr lang="ru-RU" sz="2000" dirty="0"/>
              <a:t>б) при наличии в обороте сочетания </a:t>
            </a:r>
            <a:r>
              <a:rPr lang="ru-RU" sz="2000" b="1" dirty="0"/>
              <a:t>кроме как</a:t>
            </a:r>
            <a:r>
              <a:rPr lang="ru-RU" sz="2000" dirty="0" smtClean="0"/>
              <a:t>:</a:t>
            </a:r>
          </a:p>
          <a:p>
            <a:endParaRPr lang="ru-RU" sz="800" dirty="0"/>
          </a:p>
          <a:p>
            <a:r>
              <a:rPr lang="ru-RU" sz="2000" dirty="0"/>
              <a:t>Мы и зла-то </a:t>
            </a:r>
            <a:r>
              <a:rPr lang="ru-RU" sz="2000" b="1" dirty="0"/>
              <a:t>никому</a:t>
            </a:r>
            <a:r>
              <a:rPr lang="ru-RU" sz="2000" dirty="0"/>
              <a:t>, </a:t>
            </a:r>
            <a:r>
              <a:rPr lang="ru-RU" sz="2000" b="1" dirty="0">
                <a:solidFill>
                  <a:srgbClr val="C00000"/>
                </a:solidFill>
              </a:rPr>
              <a:t>кроме как </a:t>
            </a:r>
            <a:r>
              <a:rPr lang="ru-RU" sz="2000" b="1" dirty="0">
                <a:solidFill>
                  <a:srgbClr val="800000"/>
                </a:solidFill>
              </a:rPr>
              <a:t>медведям</a:t>
            </a:r>
            <a:r>
              <a:rPr lang="ru-RU" sz="2000" dirty="0"/>
              <a:t>, не </a:t>
            </a:r>
            <a:r>
              <a:rPr lang="ru-RU" sz="2000" dirty="0" smtClean="0"/>
              <a:t>делаем.</a:t>
            </a:r>
          </a:p>
          <a:p>
            <a:endParaRPr lang="ru-RU" sz="2000" dirty="0"/>
          </a:p>
          <a:p>
            <a:r>
              <a:rPr lang="ru-RU" sz="2000" b="1" dirty="0" smtClean="0"/>
              <a:t>Оборот</a:t>
            </a:r>
            <a:r>
              <a:rPr lang="ru-RU" sz="2000" b="1" dirty="0"/>
              <a:t> </a:t>
            </a:r>
            <a:r>
              <a:rPr lang="ru-RU" sz="2000" b="1" dirty="0" smtClean="0">
                <a:solidFill>
                  <a:srgbClr val="C00000"/>
                </a:solidFill>
              </a:rPr>
              <a:t>КРОМЕ ТОГО</a:t>
            </a:r>
            <a:r>
              <a:rPr lang="ru-RU" sz="2000" b="1" dirty="0"/>
              <a:t> в значении </a:t>
            </a:r>
            <a:r>
              <a:rPr lang="ru-RU" sz="2000" b="1" dirty="0" smtClean="0">
                <a:solidFill>
                  <a:srgbClr val="C00000"/>
                </a:solidFill>
              </a:rPr>
              <a:t>«К ТОМУ ЖЕ» </a:t>
            </a:r>
            <a:r>
              <a:rPr lang="ru-RU" sz="2000" b="1" dirty="0" smtClean="0"/>
              <a:t>является </a:t>
            </a:r>
            <a:r>
              <a:rPr lang="ru-RU" sz="2000" b="1" dirty="0"/>
              <a:t>вводным словом, поэтому </a:t>
            </a:r>
            <a:r>
              <a:rPr lang="ru-RU" sz="2000" b="1" u="sng" dirty="0"/>
              <a:t>всегда обособляется </a:t>
            </a:r>
            <a:r>
              <a:rPr lang="ru-RU" sz="2000" b="1" dirty="0"/>
              <a:t>на письме</a:t>
            </a:r>
            <a:r>
              <a:rPr lang="ru-RU" sz="2000" b="1" dirty="0" smtClean="0"/>
              <a:t>.</a:t>
            </a:r>
          </a:p>
          <a:p>
            <a:endParaRPr lang="ru-RU" sz="800" dirty="0"/>
          </a:p>
          <a:p>
            <a:r>
              <a:rPr lang="ru-RU" sz="2000" dirty="0"/>
              <a:t>Здесь восемь полковых оркестров и</a:t>
            </a:r>
            <a:r>
              <a:rPr lang="ru-RU" sz="2000" dirty="0" smtClean="0"/>
              <a:t>, </a:t>
            </a:r>
            <a:r>
              <a:rPr lang="ru-RU" sz="2000" b="1" dirty="0" smtClean="0">
                <a:solidFill>
                  <a:srgbClr val="800000"/>
                </a:solidFill>
              </a:rPr>
              <a:t>кроме </a:t>
            </a:r>
            <a:r>
              <a:rPr lang="ru-RU" sz="2000" b="1" dirty="0">
                <a:solidFill>
                  <a:srgbClr val="800000"/>
                </a:solidFill>
              </a:rPr>
              <a:t>того</a:t>
            </a:r>
            <a:r>
              <a:rPr lang="ru-RU" sz="2000" dirty="0"/>
              <a:t>, множество </a:t>
            </a:r>
            <a:r>
              <a:rPr lang="ru-RU" sz="2000" dirty="0" smtClean="0"/>
              <a:t>частных.</a:t>
            </a:r>
            <a:r>
              <a:rPr lang="ru-RU" sz="2000" dirty="0"/>
              <a:t> 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800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01078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017" y="657827"/>
            <a:ext cx="8693834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Молчаливый он </a:t>
            </a:r>
            <a:r>
              <a:rPr lang="ru-RU" sz="2200" dirty="0"/>
              <a:t>не запрещал мне говорить обо всём.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Я полный </a:t>
            </a:r>
            <a:r>
              <a:rPr lang="ru-RU" sz="2200" dirty="0"/>
              <a:t>тяжёлых </a:t>
            </a:r>
            <a:r>
              <a:rPr lang="ru-RU" sz="2200" dirty="0" smtClean="0"/>
              <a:t>мыслей наконец </a:t>
            </a:r>
            <a:r>
              <a:rPr lang="ru-RU" sz="2200" dirty="0"/>
              <a:t>заснул.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Весенний воздух напоминающий </a:t>
            </a:r>
            <a:r>
              <a:rPr lang="ru-RU" sz="2200" dirty="0"/>
              <a:t>о скором </a:t>
            </a:r>
            <a:r>
              <a:rPr lang="ru-RU" sz="2200" dirty="0" smtClean="0"/>
              <a:t>тепле радует </a:t>
            </a:r>
            <a:r>
              <a:rPr lang="ru-RU" sz="2200" dirty="0"/>
              <a:t>нас.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Так </a:t>
            </a:r>
            <a:r>
              <a:rPr lang="ru-RU" sz="2200" dirty="0"/>
              <a:t>очаровавшее нас море было спокойно.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Богатый звучный</a:t>
            </a:r>
            <a:r>
              <a:rPr lang="ru-RU" sz="2200" dirty="0"/>
              <a:t>, </a:t>
            </a:r>
            <a:r>
              <a:rPr lang="ru-RU" sz="2200" dirty="0" smtClean="0"/>
              <a:t>живой способный </a:t>
            </a:r>
            <a:r>
              <a:rPr lang="ru-RU" sz="2200" dirty="0"/>
              <a:t>к передаче тончайший </a:t>
            </a:r>
            <a:r>
              <a:rPr lang="ru-RU" sz="2200" dirty="0" smtClean="0"/>
              <a:t>оттенков, </a:t>
            </a:r>
            <a:r>
              <a:rPr lang="ru-RU" sz="2200" dirty="0"/>
              <a:t>русский язык кажется нам созданным для поэзии.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На </a:t>
            </a:r>
            <a:r>
              <a:rPr lang="ru-RU" sz="2200" dirty="0"/>
              <a:t>опустевшей платформе тонко блестели длинные полоски дождевой </a:t>
            </a:r>
            <a:r>
              <a:rPr lang="ru-RU" sz="2200" dirty="0" smtClean="0"/>
              <a:t>воды </a:t>
            </a:r>
            <a:r>
              <a:rPr lang="ru-RU" sz="2200" dirty="0"/>
              <a:t>голубой от неба.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Это </a:t>
            </a:r>
            <a:r>
              <a:rPr lang="ru-RU" sz="2200" dirty="0"/>
              <a:t>был пожилой </a:t>
            </a:r>
            <a:r>
              <a:rPr lang="ru-RU" sz="2200" dirty="0" smtClean="0"/>
              <a:t>матрос </a:t>
            </a:r>
            <a:r>
              <a:rPr lang="ru-RU" sz="2200" dirty="0"/>
              <a:t>лет сорока.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Яблоневый сад </a:t>
            </a:r>
            <a:r>
              <a:rPr lang="ru-RU" sz="2200" dirty="0"/>
              <a:t>весь в солнечных </a:t>
            </a:r>
            <a:r>
              <a:rPr lang="ru-RU" sz="2200" dirty="0" smtClean="0"/>
              <a:t>пятнах </a:t>
            </a:r>
            <a:r>
              <a:rPr lang="ru-RU" sz="2200" dirty="0"/>
              <a:t>спускался по склону холма.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Листва </a:t>
            </a:r>
            <a:r>
              <a:rPr lang="ru-RU" sz="2200" dirty="0"/>
              <a:t>едва </a:t>
            </a:r>
            <a:r>
              <a:rPr lang="ru-RU" sz="2200" dirty="0" smtClean="0"/>
              <a:t>трепещет </a:t>
            </a:r>
            <a:r>
              <a:rPr lang="ru-RU" sz="2200" dirty="0"/>
              <a:t>розовая от заката.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Командир </a:t>
            </a:r>
            <a:r>
              <a:rPr lang="ru-RU" sz="2200" dirty="0"/>
              <a:t>сапёрной </a:t>
            </a:r>
            <a:r>
              <a:rPr lang="ru-RU" sz="2200" dirty="0" smtClean="0"/>
              <a:t>роты </a:t>
            </a:r>
            <a:r>
              <a:rPr lang="ru-RU" sz="2200" dirty="0"/>
              <a:t>лейтенант </a:t>
            </a:r>
            <a:r>
              <a:rPr lang="ru-RU" sz="2200" dirty="0" smtClean="0"/>
              <a:t>Бугорков </a:t>
            </a:r>
            <a:r>
              <a:rPr lang="ru-RU" sz="2200" dirty="0"/>
              <a:t>дожидался приёма у начальника штаба.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Этот </a:t>
            </a:r>
            <a:r>
              <a:rPr lang="ru-RU" sz="2200" dirty="0"/>
              <a:t>подарок мне дорог как память о туристическом походе</a:t>
            </a:r>
            <a:r>
              <a:rPr lang="ru-RU" sz="2200" dirty="0" smtClean="0"/>
              <a:t>.</a:t>
            </a:r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Это подарок </a:t>
            </a:r>
            <a:r>
              <a:rPr lang="ru-RU" sz="2200" dirty="0"/>
              <a:t>как память о туристическом походе мне очень дорог.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Как </a:t>
            </a:r>
            <a:r>
              <a:rPr lang="ru-RU" sz="2200" dirty="0"/>
              <a:t>человек военный, он понимал, что означает эта команда.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Его </a:t>
            </a:r>
            <a:r>
              <a:rPr lang="ru-RU" sz="2200" dirty="0"/>
              <a:t>приняли в коллектив как ведущего </a:t>
            </a:r>
            <a:r>
              <a:rPr lang="ru-RU" sz="2200" dirty="0" smtClean="0"/>
              <a:t>концерт.</a:t>
            </a:r>
            <a:endParaRPr lang="ru-RU" sz="2200" dirty="0"/>
          </a:p>
        </p:txBody>
      </p:sp>
      <p:sp>
        <p:nvSpPr>
          <p:cNvPr id="3" name="TextBox 2"/>
          <p:cNvSpPr txBox="1"/>
          <p:nvPr/>
        </p:nvSpPr>
        <p:spPr>
          <a:xfrm>
            <a:off x="1744392" y="111754"/>
            <a:ext cx="5716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800000"/>
                </a:solidFill>
              </a:rPr>
              <a:t>РАССТАВЬ ЗНАКИ ПРЕПИНАНИЯ. ОБЪЯСНИ</a:t>
            </a:r>
            <a:endParaRPr lang="ru-RU" sz="24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590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579488"/>
            <a:ext cx="870086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>
              <a:buFont typeface="+mj-lt"/>
              <a:buAutoNum type="arabicPeriod"/>
            </a:pPr>
            <a:r>
              <a:rPr lang="ru-RU" sz="2200" dirty="0">
                <a:solidFill>
                  <a:srgbClr val="800000"/>
                </a:solidFill>
              </a:rPr>
              <a:t>Молчаливый</a:t>
            </a:r>
            <a:r>
              <a:rPr lang="ru-RU" sz="2200" dirty="0"/>
              <a:t>, он не запрещал мне говорить обо всём.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Я</a:t>
            </a:r>
            <a:r>
              <a:rPr lang="ru-RU" sz="2200" dirty="0"/>
              <a:t>, </a:t>
            </a:r>
            <a:r>
              <a:rPr lang="ru-RU" sz="2200" dirty="0">
                <a:solidFill>
                  <a:srgbClr val="800000"/>
                </a:solidFill>
              </a:rPr>
              <a:t>полный тяжёлых мыслей</a:t>
            </a:r>
            <a:r>
              <a:rPr lang="ru-RU" sz="2200" dirty="0"/>
              <a:t>, наконец заснул.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Весенний </a:t>
            </a:r>
            <a:r>
              <a:rPr lang="ru-RU" sz="2200" dirty="0"/>
              <a:t>воздух, </a:t>
            </a:r>
            <a:r>
              <a:rPr lang="ru-RU" sz="2200" dirty="0">
                <a:solidFill>
                  <a:srgbClr val="800000"/>
                </a:solidFill>
              </a:rPr>
              <a:t>напоминающий о скором тепле</a:t>
            </a:r>
            <a:r>
              <a:rPr lang="ru-RU" sz="2200" dirty="0"/>
              <a:t>, радует нас.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>
                <a:solidFill>
                  <a:srgbClr val="800000"/>
                </a:solidFill>
              </a:rPr>
              <a:t>Так </a:t>
            </a:r>
            <a:r>
              <a:rPr lang="ru-RU" sz="2200" dirty="0">
                <a:solidFill>
                  <a:srgbClr val="800000"/>
                </a:solidFill>
              </a:rPr>
              <a:t>очаровавшее нас </a:t>
            </a:r>
            <a:r>
              <a:rPr lang="ru-RU" sz="2200" dirty="0"/>
              <a:t>море было спокойно.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>
                <a:solidFill>
                  <a:srgbClr val="800000"/>
                </a:solidFill>
              </a:rPr>
              <a:t>Богатый</a:t>
            </a:r>
            <a:r>
              <a:rPr lang="ru-RU" sz="2200" dirty="0">
                <a:solidFill>
                  <a:srgbClr val="800000"/>
                </a:solidFill>
              </a:rPr>
              <a:t>, звучный, живой, </a:t>
            </a:r>
            <a:r>
              <a:rPr lang="ru-RU" sz="2200" dirty="0" smtClean="0">
                <a:solidFill>
                  <a:srgbClr val="800000"/>
                </a:solidFill>
              </a:rPr>
              <a:t>способный </a:t>
            </a:r>
            <a:r>
              <a:rPr lang="ru-RU" sz="2200" dirty="0">
                <a:solidFill>
                  <a:srgbClr val="800000"/>
                </a:solidFill>
              </a:rPr>
              <a:t>к передаче тончайший </a:t>
            </a:r>
            <a:r>
              <a:rPr lang="ru-RU" sz="2200" dirty="0" smtClean="0">
                <a:solidFill>
                  <a:srgbClr val="800000"/>
                </a:solidFill>
              </a:rPr>
              <a:t>оттенков, </a:t>
            </a:r>
            <a:r>
              <a:rPr lang="ru-RU" sz="2200" dirty="0"/>
              <a:t>русский язык кажется нам созданным для поэзии.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На </a:t>
            </a:r>
            <a:r>
              <a:rPr lang="ru-RU" sz="2200" dirty="0"/>
              <a:t>опустевшей платформе тонко блестели длинные полоски дождевой воды, </a:t>
            </a:r>
            <a:r>
              <a:rPr lang="ru-RU" sz="2200" dirty="0">
                <a:solidFill>
                  <a:srgbClr val="800000"/>
                </a:solidFill>
              </a:rPr>
              <a:t>голубой от неба. </a:t>
            </a:r>
            <a:endParaRPr lang="ru-RU" sz="2200" dirty="0" smtClean="0">
              <a:solidFill>
                <a:srgbClr val="800000"/>
              </a:solidFill>
            </a:endParaRPr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Это </a:t>
            </a:r>
            <a:r>
              <a:rPr lang="ru-RU" sz="2200" dirty="0"/>
              <a:t>был пожилой матрос, </a:t>
            </a:r>
            <a:r>
              <a:rPr lang="ru-RU" sz="2200" dirty="0">
                <a:solidFill>
                  <a:srgbClr val="800000"/>
                </a:solidFill>
              </a:rPr>
              <a:t>лет сорока. </a:t>
            </a:r>
            <a:endParaRPr lang="ru-RU" sz="2200" dirty="0" smtClean="0">
              <a:solidFill>
                <a:srgbClr val="800000"/>
              </a:solidFill>
            </a:endParaRPr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Яблоневый </a:t>
            </a:r>
            <a:r>
              <a:rPr lang="ru-RU" sz="2200" dirty="0"/>
              <a:t>сад, </a:t>
            </a:r>
            <a:r>
              <a:rPr lang="ru-RU" sz="2200" dirty="0">
                <a:solidFill>
                  <a:srgbClr val="800000"/>
                </a:solidFill>
              </a:rPr>
              <a:t>весь в солнечных пятнах</a:t>
            </a:r>
            <a:r>
              <a:rPr lang="ru-RU" sz="2200" dirty="0"/>
              <a:t>, спускался по склону холма.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Листва </a:t>
            </a:r>
            <a:r>
              <a:rPr lang="ru-RU" sz="2200" dirty="0"/>
              <a:t>едва трепещет, </a:t>
            </a:r>
            <a:r>
              <a:rPr lang="ru-RU" sz="2200" dirty="0">
                <a:solidFill>
                  <a:srgbClr val="800000"/>
                </a:solidFill>
              </a:rPr>
              <a:t>розовая от заката</a:t>
            </a:r>
            <a:r>
              <a:rPr lang="ru-RU" sz="2200" dirty="0"/>
              <a:t>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Командир </a:t>
            </a:r>
            <a:r>
              <a:rPr lang="ru-RU" sz="2200" dirty="0"/>
              <a:t>сапёрной роты, </a:t>
            </a:r>
            <a:r>
              <a:rPr lang="ru-RU" sz="2200" dirty="0">
                <a:solidFill>
                  <a:srgbClr val="800000"/>
                </a:solidFill>
              </a:rPr>
              <a:t>лейтенант Бугорков</a:t>
            </a:r>
            <a:r>
              <a:rPr lang="ru-RU" sz="2200" dirty="0"/>
              <a:t>, дожидался приёма у начальника штаба.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Этот </a:t>
            </a:r>
            <a:r>
              <a:rPr lang="ru-RU" sz="2200" dirty="0"/>
              <a:t>подарок мне дорог </a:t>
            </a:r>
            <a:r>
              <a:rPr lang="ru-RU" sz="2200" dirty="0">
                <a:solidFill>
                  <a:srgbClr val="800000"/>
                </a:solidFill>
              </a:rPr>
              <a:t>как память о туристическом походе</a:t>
            </a:r>
            <a:r>
              <a:rPr lang="ru-RU" sz="2200" dirty="0"/>
              <a:t>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Это </a:t>
            </a:r>
            <a:r>
              <a:rPr lang="ru-RU" sz="2200" dirty="0"/>
              <a:t>подарок, </a:t>
            </a:r>
            <a:r>
              <a:rPr lang="ru-RU" sz="2200" dirty="0">
                <a:solidFill>
                  <a:srgbClr val="800000"/>
                </a:solidFill>
              </a:rPr>
              <a:t>как память о туристическом </a:t>
            </a:r>
            <a:r>
              <a:rPr lang="ru-RU" sz="2200" dirty="0" smtClean="0">
                <a:solidFill>
                  <a:srgbClr val="800000"/>
                </a:solidFill>
              </a:rPr>
              <a:t>походе, </a:t>
            </a:r>
            <a:r>
              <a:rPr lang="ru-RU" sz="2200" dirty="0"/>
              <a:t>мне очень дорог.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>
                <a:solidFill>
                  <a:srgbClr val="800000"/>
                </a:solidFill>
              </a:rPr>
              <a:t>Как </a:t>
            </a:r>
            <a:r>
              <a:rPr lang="ru-RU" sz="2200" dirty="0">
                <a:solidFill>
                  <a:srgbClr val="800000"/>
                </a:solidFill>
              </a:rPr>
              <a:t>человек военный</a:t>
            </a:r>
            <a:r>
              <a:rPr lang="ru-RU" sz="2200" dirty="0"/>
              <a:t>, он понимал, что означает эта команда. </a:t>
            </a:r>
            <a:endParaRPr lang="ru-RU" sz="2200" dirty="0" smtClean="0"/>
          </a:p>
          <a:p>
            <a:pPr marL="266700" indent="-266700">
              <a:buFont typeface="+mj-lt"/>
              <a:buAutoNum type="arabicPeriod"/>
            </a:pPr>
            <a:r>
              <a:rPr lang="ru-RU" sz="2200" dirty="0" smtClean="0"/>
              <a:t>Его </a:t>
            </a:r>
            <a:r>
              <a:rPr lang="ru-RU" sz="2200" dirty="0"/>
              <a:t>приняли в коллектив </a:t>
            </a:r>
            <a:r>
              <a:rPr lang="ru-RU" sz="2200" dirty="0">
                <a:solidFill>
                  <a:srgbClr val="800000"/>
                </a:solidFill>
              </a:rPr>
              <a:t>как ведущего </a:t>
            </a:r>
            <a:r>
              <a:rPr lang="ru-RU" sz="2200" dirty="0" smtClean="0">
                <a:solidFill>
                  <a:srgbClr val="800000"/>
                </a:solidFill>
              </a:rPr>
              <a:t>концерт.</a:t>
            </a:r>
            <a:endParaRPr lang="ru-RU" sz="2200" dirty="0">
              <a:solidFill>
                <a:srgbClr val="8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28167" y="112540"/>
            <a:ext cx="16946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800000"/>
                </a:solidFill>
              </a:rPr>
              <a:t>ПРОВЕРЬ!</a:t>
            </a:r>
            <a:endParaRPr lang="ru-RU" sz="28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28232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3713" y="3782257"/>
            <a:ext cx="633046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Но всех милей мне </a:t>
            </a:r>
            <a:r>
              <a:rPr lang="ru-RU" sz="2800" dirty="0" smtClean="0"/>
              <a:t>девушка - </a:t>
            </a:r>
            <a:r>
              <a:rPr lang="ru-RU" sz="2800" b="1" dirty="0" smtClean="0">
                <a:solidFill>
                  <a:srgbClr val="800000"/>
                </a:solidFill>
              </a:rPr>
              <a:t>берёза</a:t>
            </a:r>
            <a:r>
              <a:rPr lang="ru-RU" sz="2800" dirty="0"/>
              <a:t>,</a:t>
            </a:r>
          </a:p>
          <a:p>
            <a:r>
              <a:rPr lang="ru-RU" sz="2800" u="wavyHeavy" dirty="0" smtClean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</a:rPr>
              <a:t>/Пришедшая </a:t>
            </a:r>
            <a:r>
              <a:rPr lang="ru-RU" sz="2800" u="wavyHeavy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</a:rPr>
              <a:t>из сказок и </a:t>
            </a:r>
            <a:r>
              <a:rPr lang="ru-RU" sz="2800" u="wavyHeavy" dirty="0" smtClean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</a:rPr>
              <a:t>былин/</a:t>
            </a:r>
            <a:r>
              <a:rPr lang="ru-RU" sz="2800" u="wavyHeavy" dirty="0" smtClean="0">
                <a:uFill>
                  <a:solidFill>
                    <a:srgbClr val="800000"/>
                  </a:solidFill>
                </a:uFill>
              </a:rPr>
              <a:t>,</a:t>
            </a:r>
            <a:endParaRPr lang="ru-RU" sz="2800" u="wavyHeavy" dirty="0">
              <a:uFill>
                <a:solidFill>
                  <a:srgbClr val="800000"/>
                </a:solidFill>
              </a:uFill>
            </a:endParaRPr>
          </a:p>
          <a:p>
            <a:r>
              <a:rPr lang="ru-RU" sz="2800" b="1" dirty="0" smtClean="0">
                <a:solidFill>
                  <a:srgbClr val="800000"/>
                </a:solidFill>
              </a:rPr>
              <a:t>Снегурочка</a:t>
            </a:r>
            <a:r>
              <a:rPr lang="ru-RU" sz="2800" b="1" dirty="0">
                <a:solidFill>
                  <a:srgbClr val="800000"/>
                </a:solidFill>
              </a:rPr>
              <a:t>, любимица </a:t>
            </a:r>
            <a:r>
              <a:rPr lang="ru-RU" sz="2800" b="1" dirty="0" smtClean="0">
                <a:solidFill>
                  <a:srgbClr val="800000"/>
                </a:solidFill>
              </a:rPr>
              <a:t>мороза</a:t>
            </a:r>
            <a:r>
              <a:rPr lang="ru-RU" sz="2800" dirty="0" smtClean="0"/>
              <a:t>,</a:t>
            </a:r>
          </a:p>
          <a:p>
            <a:r>
              <a:rPr lang="ru-RU" sz="2800" b="1" dirty="0" smtClean="0">
                <a:solidFill>
                  <a:srgbClr val="800000"/>
                </a:solidFill>
              </a:rPr>
              <a:t>Алёнушка пригорков и равнин</a:t>
            </a:r>
            <a:r>
              <a:rPr lang="ru-RU" sz="2800" dirty="0" smtClean="0"/>
              <a:t>.                                                                             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89645" y="1416933"/>
            <a:ext cx="618978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Но всех милей мне девушка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берёза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Пришедшая из сказок и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былин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Снегурочка любимица мороза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Алёнушка пригорков и равнин.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48970" y="3738368"/>
            <a:ext cx="6330462" cy="1957361"/>
          </a:xfrm>
          <a:prstGeom prst="rect">
            <a:avLst/>
          </a:prstGeom>
          <a:solidFill>
            <a:srgbClr val="F8F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683106" y="449715"/>
            <a:ext cx="5716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800000"/>
                </a:solidFill>
              </a:rPr>
              <a:t>РАССТАВЬ ЗНАКИ ПРЕПИНАНИЯ. ОБЪЯСНИ</a:t>
            </a:r>
            <a:endParaRPr lang="ru-RU" sz="24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65415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на урок: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- Вопрос  о построении предложений с обособленными членами отражается в двух заданиях ЕГЭ: 8 и 17. Изучив материал презентации, выполнив задания, предложенные на слайдах, мы повторим то, что знаем об обособленных членах предложения.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Нет домашнего задания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17677" y="7014866"/>
            <a:ext cx="8496125" cy="110069"/>
          </a:xfrm>
          <a:prstGeom prst="rect">
            <a:avLst/>
          </a:prstGeom>
          <a:solidFill>
            <a:srgbClr val="E1C2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" name="Прямоугольник 3"/>
          <p:cNvSpPr/>
          <p:nvPr/>
        </p:nvSpPr>
        <p:spPr>
          <a:xfrm>
            <a:off x="293782" y="1697163"/>
            <a:ext cx="3798091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СОГЛАСОВАННЫЕ ОПРЕДЕЛЕНИЯ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944061" y="1695630"/>
            <a:ext cx="407752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НЕСОГЛАСОВАННЫЕ ОПРЕДЕЛЕНИЯ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41831" y="2283847"/>
            <a:ext cx="3301994" cy="830997"/>
          </a:xfrm>
          <a:prstGeom prst="rect">
            <a:avLst/>
          </a:prstGeom>
          <a:noFill/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ПРИЧАСТНЫЕ </a:t>
            </a:r>
            <a:r>
              <a:rPr lang="ru-RU" sz="16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ОБОРОТЫ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ОПРЕДЕЛЕНИЯ</a:t>
            </a:r>
            <a:r>
              <a:rPr lang="ru-RU" sz="16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</a:p>
          <a:p>
            <a:r>
              <a:rPr lang="ru-RU" sz="16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ВЫРАЖЕННЫЕ ПРИЛАГАТЕЛЬНЫМИ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03376" y="6257808"/>
            <a:ext cx="4004494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ОБОСОБЛЕННЫЕ ДОПОЛНЕНИЯ</a:t>
            </a:r>
            <a:endParaRPr lang="ru-RU" sz="22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3783" y="5040872"/>
            <a:ext cx="2916952" cy="338554"/>
          </a:xfrm>
          <a:prstGeom prst="rect">
            <a:avLst/>
          </a:prstGeom>
          <a:noFill/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ДЕЕПРИЧАСТНЫЕ ОБОРОТЫ</a:t>
            </a:r>
            <a:endParaRPr lang="ru-RU" sz="16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528820" y="5058196"/>
            <a:ext cx="3378297" cy="338554"/>
          </a:xfrm>
          <a:prstGeom prst="rect">
            <a:avLst/>
          </a:prstGeom>
          <a:noFill/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16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СУЩЕСТВИТЕЛЬНЫЕ С ПРЕДЛОГАМИ</a:t>
            </a:r>
            <a:endParaRPr lang="ru-RU" sz="16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71108" y="2301448"/>
            <a:ext cx="3805884" cy="1323439"/>
          </a:xfrm>
          <a:prstGeom prst="rect">
            <a:avLst/>
          </a:prstGeom>
          <a:noFill/>
          <a:ln w="38100">
            <a:solidFill>
              <a:srgbClr val="DAB48E"/>
            </a:solidFill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СУЩЕСТВИТЕЛЬНЫЕ БЕЗ ПРЕДЛОГОВ </a:t>
            </a:r>
            <a:br>
              <a:rPr lang="ru-RU" sz="16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16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С ПРЕДЛОГАМИ; </a:t>
            </a:r>
            <a:endParaRPr lang="ru-RU" sz="1600" dirty="0" smtClean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СРАВНИТЕЛЬНАЯ СТЕПЕНЬ ПРИЛАГАТЕЛЬНОГО;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НАРЕЧИЕ; ФРАЗЕОЛОГИЗМЫ</a:t>
            </a:r>
            <a:endParaRPr lang="ru-RU" sz="16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4582746" y="1390664"/>
            <a:ext cx="5902" cy="2306044"/>
          </a:xfrm>
          <a:prstGeom prst="straightConnector1">
            <a:avLst/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4590984" y="3783260"/>
            <a:ext cx="3052" cy="627347"/>
          </a:xfrm>
          <a:prstGeom prst="straightConnector1">
            <a:avLst/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536647" y="4437305"/>
            <a:ext cx="4447436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ОБОСОБЛЕННЫЕ ОБСТОЯТЕЛЬСТВА</a:t>
            </a:r>
            <a:endParaRPr lang="ru-RU" sz="22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0" name="Прямая со стрелкой 29"/>
          <p:cNvCxnSpPr>
            <a:endCxn id="18" idx="0"/>
          </p:cNvCxnSpPr>
          <p:nvPr/>
        </p:nvCxnSpPr>
        <p:spPr>
          <a:xfrm>
            <a:off x="4588648" y="4877770"/>
            <a:ext cx="0" cy="737390"/>
          </a:xfrm>
          <a:prstGeom prst="straightConnector1">
            <a:avLst/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-480000" flipH="1">
            <a:off x="4563306" y="5875460"/>
            <a:ext cx="56525" cy="391729"/>
          </a:xfrm>
          <a:prstGeom prst="straightConnector1">
            <a:avLst/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38679" y="5615160"/>
            <a:ext cx="8899937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УТОЧНЯЮЩИЕ, ПРИСОЕДИНИТЕЛЬНЫЕ </a:t>
            </a:r>
            <a:r>
              <a:rPr lang="ru-RU" sz="2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ПОЯСНЯЮЩИЕ КОНСТРУКЦИИ</a:t>
            </a: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4580719" y="637063"/>
            <a:ext cx="7929" cy="321876"/>
          </a:xfrm>
          <a:prstGeom prst="straightConnector1">
            <a:avLst/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74040" y="185068"/>
            <a:ext cx="7614007" cy="523220"/>
          </a:xfrm>
          <a:prstGeom prst="rect">
            <a:avLst/>
          </a:prstGeom>
          <a:solidFill>
            <a:srgbClr val="E1C2A3"/>
          </a:solidFill>
          <a:ln w="38100">
            <a:solidFill>
              <a:srgbClr val="8A0000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ОБОСОБЛЕННЫЕ ЧЛЕНЫ ПРЕДЛОЖЕНИЯ</a:t>
            </a:r>
            <a:endParaRPr lang="ru-RU" sz="28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43076" y="947544"/>
            <a:ext cx="4068871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ОБОСОБЛЕННЫЕ ОПРЕДЕЛЕНИЯ</a:t>
            </a:r>
          </a:p>
        </p:txBody>
      </p:sp>
      <p:cxnSp>
        <p:nvCxnSpPr>
          <p:cNvPr id="45" name="Прямая со стрелкой 44"/>
          <p:cNvCxnSpPr/>
          <p:nvPr/>
        </p:nvCxnSpPr>
        <p:spPr>
          <a:xfrm rot="17700000">
            <a:off x="6023986" y="1246239"/>
            <a:ext cx="3052" cy="612000"/>
          </a:xfrm>
          <a:prstGeom prst="straightConnector1">
            <a:avLst/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3900000" flipH="1">
            <a:off x="3305157" y="1240151"/>
            <a:ext cx="3052" cy="612000"/>
          </a:xfrm>
          <a:prstGeom prst="straightConnector1">
            <a:avLst/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046249" y="2079619"/>
            <a:ext cx="1212" cy="180000"/>
          </a:xfrm>
          <a:prstGeom prst="line">
            <a:avLst/>
          </a:prstGeom>
          <a:ln w="38100">
            <a:solidFill>
              <a:srgbClr val="8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6981612" y="2114705"/>
            <a:ext cx="1212" cy="180000"/>
          </a:xfrm>
          <a:prstGeom prst="line">
            <a:avLst/>
          </a:prstGeom>
          <a:ln w="38100">
            <a:solidFill>
              <a:srgbClr val="8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Соединительная линия уступом 53"/>
          <p:cNvCxnSpPr/>
          <p:nvPr/>
        </p:nvCxnSpPr>
        <p:spPr>
          <a:xfrm>
            <a:off x="7004692" y="4663026"/>
            <a:ext cx="594276" cy="278440"/>
          </a:xfrm>
          <a:prstGeom prst="bentConnector3">
            <a:avLst>
              <a:gd name="adj1" fmla="val 95156"/>
            </a:avLst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Соединительная линия уступом 63"/>
          <p:cNvCxnSpPr/>
          <p:nvPr/>
        </p:nvCxnSpPr>
        <p:spPr>
          <a:xfrm flipH="1">
            <a:off x="1923602" y="4700625"/>
            <a:ext cx="594276" cy="278440"/>
          </a:xfrm>
          <a:prstGeom prst="bentConnector3">
            <a:avLst>
              <a:gd name="adj1" fmla="val 95156"/>
            </a:avLst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rot="-300000" flipH="1" flipV="1">
            <a:off x="2267585" y="3971851"/>
            <a:ext cx="360000" cy="36000"/>
          </a:xfrm>
          <a:prstGeom prst="line">
            <a:avLst/>
          </a:prstGeom>
          <a:ln w="38100">
            <a:solidFill>
              <a:srgbClr val="8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rot="-300000" flipH="1" flipV="1">
            <a:off x="6568447" y="3983164"/>
            <a:ext cx="360000" cy="36000"/>
          </a:xfrm>
          <a:prstGeom prst="line">
            <a:avLst/>
          </a:prstGeom>
          <a:ln w="38100">
            <a:solidFill>
              <a:srgbClr val="8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774040" y="3805185"/>
            <a:ext cx="1483548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ru-RU"/>
            </a:defPPr>
            <a:lvl1pPr>
              <a:defRPr sz="200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ru-RU" sz="1800" dirty="0"/>
              <a:t>ОДИНОЧНЫЕ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779253" y="3795850"/>
            <a:ext cx="2264018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ru-RU"/>
            </a:defPPr>
            <a:lvl1pPr>
              <a:defRPr sz="200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ru-RU" sz="1800" dirty="0" smtClean="0"/>
              <a:t>РАСПРОСТРАНЁННЫЕ</a:t>
            </a:r>
            <a:endParaRPr lang="ru-RU" sz="1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576221" y="3776115"/>
            <a:ext cx="4019049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ОБОСОБЛЕННЫЕ </a:t>
            </a:r>
            <a:r>
              <a:rPr lang="ru-RU" sz="2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ПРИЛОЖЕНИЯ</a:t>
            </a:r>
            <a:endParaRPr lang="ru-RU" sz="22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2036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17677" y="7014866"/>
            <a:ext cx="8496125" cy="110069"/>
          </a:xfrm>
          <a:prstGeom prst="rect">
            <a:avLst/>
          </a:prstGeom>
          <a:solidFill>
            <a:srgbClr val="E1C2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" name="Прямоугольник 3"/>
          <p:cNvSpPr/>
          <p:nvPr/>
        </p:nvSpPr>
        <p:spPr>
          <a:xfrm>
            <a:off x="293782" y="1697163"/>
            <a:ext cx="3798091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СОГЛАСОВАННЫЕ ОПРЕДЕЛЕНИЯ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944061" y="1695630"/>
            <a:ext cx="407752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НЕСОГЛАСОВАННЫЕ ОПРЕДЕЛЕНИЯ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41831" y="2283847"/>
            <a:ext cx="3301994" cy="830997"/>
          </a:xfrm>
          <a:prstGeom prst="rect">
            <a:avLst/>
          </a:prstGeom>
          <a:noFill/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ПРИЧАСТНЫЕ </a:t>
            </a:r>
            <a:r>
              <a:rPr lang="ru-RU" sz="16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ОБОРОТЫ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ОПРЕДЕЛЕНИЯ</a:t>
            </a:r>
            <a:r>
              <a:rPr lang="ru-RU" sz="16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</a:p>
          <a:p>
            <a:r>
              <a:rPr lang="ru-RU" sz="16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ВЫРАЖЕННЫЕ ПРИЛАГАТЕЛЬНЫМИ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03376" y="6257808"/>
            <a:ext cx="4004494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ОБОСОБЛЕННЫЕ ДОПОЛНЕНИЯ</a:t>
            </a:r>
            <a:endParaRPr lang="ru-RU" sz="22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3783" y="5040872"/>
            <a:ext cx="2916952" cy="338554"/>
          </a:xfrm>
          <a:prstGeom prst="rect">
            <a:avLst/>
          </a:prstGeom>
          <a:noFill/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ДЕЕПРИЧАСТНЫЕ ОБОРОТЫ</a:t>
            </a:r>
            <a:endParaRPr lang="ru-RU" sz="16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528820" y="5058196"/>
            <a:ext cx="3378297" cy="338554"/>
          </a:xfrm>
          <a:prstGeom prst="rect">
            <a:avLst/>
          </a:prstGeom>
          <a:noFill/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16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СУЩЕСТВИТЕЛЬНЫЕ С ПРЕДЛОГАМИ</a:t>
            </a:r>
            <a:endParaRPr lang="ru-RU" sz="16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71108" y="2301448"/>
            <a:ext cx="3805884" cy="1323439"/>
          </a:xfrm>
          <a:prstGeom prst="rect">
            <a:avLst/>
          </a:prstGeom>
          <a:noFill/>
          <a:ln w="38100">
            <a:solidFill>
              <a:srgbClr val="DAB48E"/>
            </a:solidFill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СУЩЕСТВИТЕЛЬНЫЕ БЕЗ ПРЕДЛОГОВ </a:t>
            </a:r>
            <a:br>
              <a:rPr lang="ru-RU" sz="16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16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С ПРЕДЛОГАМИ; </a:t>
            </a:r>
            <a:endParaRPr lang="ru-RU" sz="1600" dirty="0" smtClean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СРАВНИТЕЛЬНАЯ СТЕПЕНЬ ПРИЛАГАТЕЛЬНОГО;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НАРЕЧИЕ; ФРАЗЕОЛОГИЗМЫ</a:t>
            </a:r>
            <a:endParaRPr lang="ru-RU" sz="16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4582746" y="1390664"/>
            <a:ext cx="5902" cy="2306044"/>
          </a:xfrm>
          <a:prstGeom prst="straightConnector1">
            <a:avLst/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4590984" y="3783260"/>
            <a:ext cx="3052" cy="627347"/>
          </a:xfrm>
          <a:prstGeom prst="straightConnector1">
            <a:avLst/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358847" y="4437305"/>
            <a:ext cx="4447436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ОБОСОБЛЕННЫЕ ОБСТОЯТЕЛЬСТВА</a:t>
            </a:r>
            <a:endParaRPr lang="ru-RU" sz="22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0" name="Прямая со стрелкой 29"/>
          <p:cNvCxnSpPr>
            <a:endCxn id="18" idx="0"/>
          </p:cNvCxnSpPr>
          <p:nvPr/>
        </p:nvCxnSpPr>
        <p:spPr>
          <a:xfrm>
            <a:off x="4588648" y="4877770"/>
            <a:ext cx="0" cy="737390"/>
          </a:xfrm>
          <a:prstGeom prst="straightConnector1">
            <a:avLst/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-480000" flipH="1">
            <a:off x="4563306" y="5875460"/>
            <a:ext cx="56525" cy="391729"/>
          </a:xfrm>
          <a:prstGeom prst="straightConnector1">
            <a:avLst/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38679" y="5615160"/>
            <a:ext cx="8899937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УТОЧНЯЮЩИЕ, ПРИСОЕДИНИТЕЛЬНЫЕ </a:t>
            </a:r>
            <a:r>
              <a:rPr lang="ru-RU" sz="2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ПОЯСНЯЮЩИЕ КОНСТРУКЦИИ</a:t>
            </a: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4580719" y="637063"/>
            <a:ext cx="7929" cy="321876"/>
          </a:xfrm>
          <a:prstGeom prst="straightConnector1">
            <a:avLst/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74040" y="185068"/>
            <a:ext cx="7614007" cy="523220"/>
          </a:xfrm>
          <a:prstGeom prst="rect">
            <a:avLst/>
          </a:prstGeom>
          <a:solidFill>
            <a:srgbClr val="E1C2A3"/>
          </a:solidFill>
          <a:ln w="38100">
            <a:solidFill>
              <a:srgbClr val="8A0000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ОБОСОБЛЕННЫЕ ЧЛЕНЫ ПРЕДЛОЖЕНИЯ</a:t>
            </a:r>
            <a:endParaRPr lang="ru-RU" sz="28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43076" y="947544"/>
            <a:ext cx="4068871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ОБОСОБЛЕННЫЕ ОПРЕДЕЛЕНИЯ</a:t>
            </a:r>
          </a:p>
        </p:txBody>
      </p:sp>
      <p:cxnSp>
        <p:nvCxnSpPr>
          <p:cNvPr id="45" name="Прямая со стрелкой 44"/>
          <p:cNvCxnSpPr/>
          <p:nvPr/>
        </p:nvCxnSpPr>
        <p:spPr>
          <a:xfrm rot="17700000">
            <a:off x="6023986" y="1246239"/>
            <a:ext cx="3052" cy="612000"/>
          </a:xfrm>
          <a:prstGeom prst="straightConnector1">
            <a:avLst/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3900000" flipH="1">
            <a:off x="3305157" y="1240151"/>
            <a:ext cx="3052" cy="612000"/>
          </a:xfrm>
          <a:prstGeom prst="straightConnector1">
            <a:avLst/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046249" y="2079619"/>
            <a:ext cx="1212" cy="180000"/>
          </a:xfrm>
          <a:prstGeom prst="line">
            <a:avLst/>
          </a:prstGeom>
          <a:ln w="38100">
            <a:solidFill>
              <a:srgbClr val="8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6981612" y="2114705"/>
            <a:ext cx="1212" cy="180000"/>
          </a:xfrm>
          <a:prstGeom prst="line">
            <a:avLst/>
          </a:prstGeom>
          <a:ln w="38100">
            <a:solidFill>
              <a:srgbClr val="8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Соединительная линия уступом 53"/>
          <p:cNvCxnSpPr/>
          <p:nvPr/>
        </p:nvCxnSpPr>
        <p:spPr>
          <a:xfrm>
            <a:off x="6814192" y="4663026"/>
            <a:ext cx="594276" cy="278440"/>
          </a:xfrm>
          <a:prstGeom prst="bentConnector3">
            <a:avLst>
              <a:gd name="adj1" fmla="val 95156"/>
            </a:avLst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Соединительная линия уступом 63"/>
          <p:cNvCxnSpPr/>
          <p:nvPr/>
        </p:nvCxnSpPr>
        <p:spPr>
          <a:xfrm flipH="1">
            <a:off x="1771202" y="4700625"/>
            <a:ext cx="594276" cy="278440"/>
          </a:xfrm>
          <a:prstGeom prst="bentConnector3">
            <a:avLst>
              <a:gd name="adj1" fmla="val 95156"/>
            </a:avLst>
          </a:prstGeom>
          <a:ln w="38100">
            <a:solidFill>
              <a:srgbClr val="8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-240000" flipH="1" flipV="1">
            <a:off x="2195161" y="3971851"/>
            <a:ext cx="360000" cy="36000"/>
          </a:xfrm>
          <a:prstGeom prst="line">
            <a:avLst/>
          </a:prstGeom>
          <a:ln w="38100">
            <a:solidFill>
              <a:srgbClr val="8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-240000" flipH="1" flipV="1">
            <a:off x="6568447" y="3983164"/>
            <a:ext cx="360000" cy="36000"/>
          </a:xfrm>
          <a:prstGeom prst="line">
            <a:avLst/>
          </a:prstGeom>
          <a:ln w="38100">
            <a:solidFill>
              <a:srgbClr val="8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74040" y="3805185"/>
            <a:ext cx="1483548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ru-RU"/>
            </a:defPPr>
            <a:lvl1pPr>
              <a:defRPr sz="200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ru-RU" sz="1800" dirty="0"/>
              <a:t>ОДИНОЧНЫЕ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61147" y="3795850"/>
            <a:ext cx="2264018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DAB48E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ru-RU"/>
            </a:defPPr>
            <a:lvl1pPr>
              <a:defRPr sz="200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ru-RU" sz="1800" dirty="0" smtClean="0"/>
              <a:t>РАСПРОСТРАНЁННЫЕ</a:t>
            </a:r>
            <a:endParaRPr lang="ru-RU" sz="1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576092" y="3776115"/>
            <a:ext cx="4019049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ОБОСОБЛЕННЫЕ </a:t>
            </a:r>
            <a:r>
              <a:rPr lang="ru-RU" sz="2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ПРИЛОЖЕНИЯ</a:t>
            </a:r>
            <a:endParaRPr lang="ru-RU" sz="22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03884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2" grpId="0" animBg="1"/>
      <p:bldP spid="19" grpId="0" animBg="1"/>
      <p:bldP spid="20" grpId="0" animBg="1"/>
      <p:bldP spid="21" grpId="0" animBg="1"/>
      <p:bldP spid="15" grpId="0" animBg="1"/>
      <p:bldP spid="18" grpId="0" animBg="1"/>
      <p:bldP spid="13" grpId="0" animBg="1"/>
      <p:bldP spid="2" grpId="0" animBg="1"/>
      <p:bldP spid="27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8262" y="211335"/>
            <a:ext cx="7355732" cy="4924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6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ОБОСОБЛЕННЫЕ </a:t>
            </a:r>
            <a:r>
              <a:rPr lang="ru-RU" sz="26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СОГЛАСОВАННЫЕ ОПРЕДЕЛЕНИЯ</a:t>
            </a:r>
            <a:endParaRPr lang="ru-RU" sz="26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3653" y="909852"/>
            <a:ext cx="8664950" cy="830997"/>
          </a:xfrm>
          <a:prstGeom prst="rect">
            <a:avLst/>
          </a:prstGeom>
          <a:solidFill>
            <a:srgbClr val="F8F0E8"/>
          </a:solidFill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1. Густой </a:t>
            </a:r>
            <a:r>
              <a:rPr lang="ru-RU" sz="2000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туман, </a:t>
            </a:r>
            <a:r>
              <a:rPr lang="ru-RU" sz="2000" dirty="0" smtClean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u="wavyHeavy" dirty="0" smtClean="0">
                <a:solidFill>
                  <a:srgbClr val="C0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нависший </a:t>
            </a:r>
            <a:r>
              <a:rPr lang="ru-RU" sz="2000" u="wavyHeavy" dirty="0">
                <a:solidFill>
                  <a:srgbClr val="C0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над </a:t>
            </a:r>
            <a:r>
              <a:rPr lang="ru-RU" sz="2000" u="wavyHeavy" dirty="0" smtClean="0">
                <a:solidFill>
                  <a:srgbClr val="C0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морем</a:t>
            </a:r>
            <a:r>
              <a:rPr lang="ru-RU" sz="2000" u="wavyHeavy" dirty="0" smtClean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smtClean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несколько минут </a:t>
            </a:r>
            <a:r>
              <a:rPr lang="ru-RU" sz="2000" dirty="0" smtClean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разорвался.</a:t>
            </a:r>
          </a:p>
          <a:p>
            <a:endParaRPr lang="ru-RU" sz="800" dirty="0" smtClean="0">
              <a:solidFill>
                <a:srgbClr val="3E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850" indent="-268288"/>
            <a:r>
              <a:rPr lang="ru-RU" sz="2000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u="wavyHeavy" dirty="0">
                <a:solidFill>
                  <a:srgbClr val="C0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Нависший над морем</a:t>
            </a:r>
            <a:r>
              <a:rPr lang="ru-RU" sz="2000" u="wavyHeavy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густой туман на несколько минут </a:t>
            </a:r>
            <a:r>
              <a:rPr lang="ru-RU" sz="2000" dirty="0" smtClean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разорвался</a:t>
            </a:r>
            <a:r>
              <a:rPr lang="en-US" sz="2000" dirty="0" smtClean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smtClean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3E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3653" y="2700741"/>
            <a:ext cx="8665200" cy="400110"/>
          </a:xfrm>
          <a:prstGeom prst="rect">
            <a:avLst/>
          </a:prstGeom>
          <a:solidFill>
            <a:srgbClr val="F8F0E8"/>
          </a:solidFill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/</a:t>
            </a:r>
            <a:r>
              <a:rPr lang="ru-RU" sz="2000" u="wavyHeavy" dirty="0">
                <a:solidFill>
                  <a:srgbClr val="C0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Подгоняемая шестами</a:t>
            </a:r>
            <a:r>
              <a:rPr lang="ru-RU" sz="2000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/, лодка наша хорошо шла по течению.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2770" y="1887571"/>
            <a:ext cx="8664950" cy="707886"/>
          </a:xfrm>
          <a:prstGeom prst="rect">
            <a:avLst/>
          </a:prstGeom>
          <a:solidFill>
            <a:srgbClr val="F1E2D3"/>
          </a:solidFill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2. /</a:t>
            </a:r>
            <a:r>
              <a:rPr lang="ru-RU" sz="2000" u="wavyHeavy" dirty="0">
                <a:solidFill>
                  <a:srgbClr val="C0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Обогащённый новыми чувствами</a:t>
            </a:r>
            <a:r>
              <a:rPr lang="ru-RU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/, я принялся перечитывать свои книги.</a:t>
            </a:r>
          </a:p>
          <a:p>
            <a:pPr indent="182563"/>
            <a:r>
              <a:rPr lang="ru-RU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ru-RU" sz="2000" u="wavyHeavy" dirty="0">
                <a:solidFill>
                  <a:srgbClr val="C0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Усталые</a:t>
            </a:r>
            <a:r>
              <a:rPr lang="ru-RU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/ и /</a:t>
            </a:r>
            <a:r>
              <a:rPr lang="ru-RU" sz="2000" u="wavyHeavy" dirty="0">
                <a:solidFill>
                  <a:srgbClr val="C0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продрогшие</a:t>
            </a:r>
            <a:r>
              <a:rPr lang="ru-RU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/, мы вяло тянулись по раскисшей дороге.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9585" y="4872570"/>
            <a:ext cx="8676000" cy="707886"/>
          </a:xfrm>
          <a:prstGeom prst="rect">
            <a:avLst/>
          </a:prstGeom>
          <a:solidFill>
            <a:srgbClr val="F1E2D3"/>
          </a:solidFill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marL="266700" indent="-266700"/>
            <a:r>
              <a:rPr lang="ru-RU" sz="2000" dirty="0" smtClean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u="wavyHeavy" dirty="0">
                <a:solidFill>
                  <a:srgbClr val="C0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Гонимы вешними лучами</a:t>
            </a:r>
            <a:r>
              <a:rPr lang="en-US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, с окрестных гор уже снега сбежали мутными ручьями на </a:t>
            </a:r>
            <a:r>
              <a:rPr lang="ru-RU" sz="2000" u="wavyHeavy" dirty="0" err="1">
                <a:solidFill>
                  <a:srgbClr val="C0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потоплённые</a:t>
            </a:r>
            <a:r>
              <a:rPr lang="ru-RU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 луга.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21720" y="3206127"/>
            <a:ext cx="8665200" cy="1015663"/>
          </a:xfrm>
          <a:prstGeom prst="rect">
            <a:avLst/>
          </a:prstGeom>
          <a:solidFill>
            <a:srgbClr val="F1E2D3"/>
          </a:solidFill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 4. Тропинка, /</a:t>
            </a:r>
            <a:r>
              <a:rPr lang="ru-RU" sz="2000" u="wavyHeavy" dirty="0">
                <a:solidFill>
                  <a:srgbClr val="C0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знакомая с детства</a:t>
            </a:r>
            <a:r>
              <a:rPr lang="ru-RU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/, привела меня к дому.</a:t>
            </a:r>
          </a:p>
          <a:p>
            <a:pPr indent="266700"/>
            <a:r>
              <a:rPr lang="ru-RU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Была весенняя ночь, </a:t>
            </a:r>
            <a:r>
              <a:rPr lang="en-US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u="wavyHeavy" dirty="0">
                <a:solidFill>
                  <a:srgbClr val="C0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полная крупных звезд</a:t>
            </a:r>
            <a:r>
              <a:rPr lang="en-US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 .</a:t>
            </a:r>
          </a:p>
          <a:p>
            <a:pPr indent="266700"/>
            <a:r>
              <a:rPr lang="ru-RU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Листва едва трепещет, </a:t>
            </a:r>
            <a:r>
              <a:rPr lang="en-US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u="wavyHeavy" dirty="0">
                <a:solidFill>
                  <a:srgbClr val="C0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розовая от заката</a:t>
            </a:r>
            <a:r>
              <a:rPr lang="en-US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32770" y="4350590"/>
            <a:ext cx="8676000" cy="400110"/>
          </a:xfrm>
          <a:prstGeom prst="rect">
            <a:avLst/>
          </a:prstGeom>
          <a:solidFill>
            <a:srgbClr val="F8F0E8"/>
          </a:solidFill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/</a:t>
            </a:r>
            <a:r>
              <a:rPr lang="ru-RU" sz="2000" u="wavyHeavy" dirty="0">
                <a:solidFill>
                  <a:srgbClr val="C0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Освещённые апрельским  солнцем</a:t>
            </a:r>
            <a:r>
              <a:rPr lang="en-US" sz="2000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 зацвели вишневые сады.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53653" y="5689314"/>
            <a:ext cx="8676000" cy="707886"/>
          </a:xfrm>
          <a:prstGeom prst="rect">
            <a:avLst/>
          </a:prstGeom>
          <a:solidFill>
            <a:srgbClr val="FFD5D5"/>
          </a:solidFill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/>
              <a:t>Он </a:t>
            </a:r>
            <a:r>
              <a:rPr lang="ru-RU" sz="2000" i="1" dirty="0"/>
              <a:t>мог услышать</a:t>
            </a:r>
            <a:r>
              <a:rPr lang="ru-RU" sz="2000" i="1" u="dash" dirty="0">
                <a:uFill>
                  <a:solidFill>
                    <a:srgbClr val="3E0000"/>
                  </a:solidFill>
                </a:uFill>
              </a:rPr>
              <a:t> </a:t>
            </a:r>
            <a:r>
              <a:rPr lang="ru-RU" sz="2000" b="1" i="1" u="dash" dirty="0">
                <a:uFill>
                  <a:solidFill>
                    <a:srgbClr val="3E0000"/>
                  </a:solidFill>
                </a:uFill>
              </a:rPr>
              <a:t>вещи для себя довольно </a:t>
            </a:r>
            <a:r>
              <a:rPr lang="ru-RU" sz="2000" b="1" i="1" u="dash" dirty="0" smtClean="0">
                <a:uFill>
                  <a:solidFill>
                    <a:srgbClr val="3E0000"/>
                  </a:solidFill>
                </a:uFill>
              </a:rPr>
              <a:t>неприятные</a:t>
            </a:r>
            <a:r>
              <a:rPr lang="ru-RU" sz="2000" dirty="0" smtClean="0"/>
              <a:t>.</a:t>
            </a:r>
          </a:p>
          <a:p>
            <a:r>
              <a:rPr lang="ru-RU" sz="2000" dirty="0"/>
              <a:t> </a:t>
            </a:r>
            <a:r>
              <a:rPr lang="ru-RU" sz="2000" b="1" i="1" dirty="0"/>
              <a:t>Море</a:t>
            </a:r>
            <a:r>
              <a:rPr lang="ru-RU" sz="2000" i="1" dirty="0"/>
              <a:t> у его </a:t>
            </a:r>
            <a:r>
              <a:rPr lang="ru-RU" sz="2000" i="1" dirty="0" smtClean="0"/>
              <a:t>ног </a:t>
            </a:r>
            <a:r>
              <a:rPr lang="ru-RU" sz="2000" b="1" i="1" u="dbl" dirty="0" smtClean="0">
                <a:uFill>
                  <a:solidFill>
                    <a:srgbClr val="3E0000"/>
                  </a:solidFill>
                </a:uFill>
              </a:rPr>
              <a:t>лежало </a:t>
            </a:r>
            <a:r>
              <a:rPr lang="ru-RU" sz="2000" b="1" i="1" u="dbl" dirty="0">
                <a:uFill>
                  <a:solidFill>
                    <a:srgbClr val="3E0000"/>
                  </a:solidFill>
                </a:uFill>
              </a:rPr>
              <a:t>безмолвное и </a:t>
            </a:r>
            <a:r>
              <a:rPr lang="ru-RU" sz="2000" b="1" i="1" u="dbl" dirty="0" smtClean="0">
                <a:uFill>
                  <a:solidFill>
                    <a:srgbClr val="3E0000"/>
                  </a:solidFill>
                </a:uFill>
              </a:rPr>
              <a:t>белое</a:t>
            </a:r>
            <a:r>
              <a:rPr lang="ru-RU" sz="2000" i="1" u="dbl" dirty="0"/>
              <a:t>.</a:t>
            </a:r>
            <a:endParaRPr lang="ru-RU" sz="2000" u="dbl" dirty="0">
              <a:solidFill>
                <a:srgbClr val="3E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авая фигурная скобка 14"/>
          <p:cNvSpPr/>
          <p:nvPr/>
        </p:nvSpPr>
        <p:spPr>
          <a:xfrm>
            <a:off x="6703771" y="5755257"/>
            <a:ext cx="216000" cy="576000"/>
          </a:xfrm>
          <a:prstGeom prst="rightBrac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7018406" y="5708051"/>
            <a:ext cx="1953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ОБОСОБЛЯЮТСЯ!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73910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6989" y="296093"/>
            <a:ext cx="7133748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ОБОСОБЛЕННЫЕ </a:t>
            </a:r>
            <a:r>
              <a:rPr lang="ru-RU" sz="24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НЕСОГЛАСОВАННЫЕ ОПРЕДЕЛЕНИЯ</a:t>
            </a:r>
            <a:endParaRPr lang="ru-RU" sz="24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1354" y="979931"/>
            <a:ext cx="8643914" cy="369332"/>
          </a:xfrm>
          <a:prstGeom prst="rect">
            <a:avLst/>
          </a:prstGeom>
          <a:solidFill>
            <a:srgbClr val="F8F0E8"/>
          </a:solidFill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1. Сегодня она, </a:t>
            </a:r>
            <a:r>
              <a:rPr lang="ru-RU" u="wavyHeavy" dirty="0">
                <a:solidFill>
                  <a:srgbClr val="C00000"/>
                </a:solidFill>
                <a:uFill>
                  <a:solidFill>
                    <a:srgbClr val="8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в новом голубом капоте</a:t>
            </a:r>
            <a:r>
              <a:rPr lang="ru-RU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была особенно молода и красива.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1354" y="1420738"/>
            <a:ext cx="8643914" cy="369332"/>
          </a:xfrm>
          <a:prstGeom prst="rect">
            <a:avLst/>
          </a:prstGeom>
          <a:solidFill>
            <a:srgbClr val="F1E2D3"/>
          </a:solidFill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2. На берегу стояла </a:t>
            </a:r>
            <a:r>
              <a:rPr lang="ru-RU" u="wavy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8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маленькая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водокачка</a:t>
            </a:r>
            <a:r>
              <a:rPr lang="ru-RU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u="wavyHeavy" dirty="0">
                <a:solidFill>
                  <a:srgbClr val="C00000"/>
                </a:solidFill>
                <a:uFill>
                  <a:solidFill>
                    <a:srgbClr val="8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с тонкой высокой трубой на крыше</a:t>
            </a:r>
            <a:r>
              <a:rPr lang="ru-RU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1353" y="2957922"/>
            <a:ext cx="8643913" cy="1015663"/>
          </a:xfrm>
          <a:prstGeom prst="rect">
            <a:avLst/>
          </a:prstGeom>
          <a:solidFill>
            <a:srgbClr val="F1E2D3"/>
          </a:solidFill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b="1" dirty="0">
                <a:solidFill>
                  <a:srgbClr val="3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Определения</a:t>
            </a:r>
            <a:r>
              <a:rPr lang="ru-RU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выраженные </a:t>
            </a:r>
            <a:r>
              <a:rPr lang="ru-RU" b="1" dirty="0" smtClean="0">
                <a:solidFill>
                  <a:srgbClr val="3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сравн. </a:t>
            </a:r>
            <a:r>
              <a:rPr lang="ru-RU" b="1" dirty="0">
                <a:solidFill>
                  <a:srgbClr val="3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ст. прилагательного</a:t>
            </a:r>
            <a:r>
              <a:rPr lang="ru-RU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, обособляются обычно при наличии согласованного определения перед определяемым существительным.</a:t>
            </a:r>
          </a:p>
          <a:p>
            <a:endParaRPr lang="ru-RU" sz="600" dirty="0">
              <a:solidFill>
                <a:srgbClr val="3E0000"/>
              </a:solidFill>
              <a:uFill>
                <a:solidFill>
                  <a:srgbClr val="3E0000"/>
                </a:solidFill>
              </a:u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3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Короткая </a:t>
            </a:r>
            <a:r>
              <a:rPr lang="ru-RU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борода, </a:t>
            </a:r>
            <a:r>
              <a:rPr lang="ru-RU" u="wavyHeavy" dirty="0">
                <a:solidFill>
                  <a:srgbClr val="C00000"/>
                </a:solidFill>
                <a:uFill>
                  <a:solidFill>
                    <a:srgbClr val="8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немного темнее волос</a:t>
            </a:r>
            <a:r>
              <a:rPr lang="ru-RU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, слегка оттеняла губы и подбородок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1354" y="1844585"/>
            <a:ext cx="8657980" cy="1046440"/>
          </a:xfrm>
          <a:prstGeom prst="rect">
            <a:avLst/>
          </a:prstGeom>
          <a:solidFill>
            <a:srgbClr val="F8F0E8"/>
          </a:solidFill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3. Согласованные и несогласованные определения часто сочетаются.</a:t>
            </a:r>
          </a:p>
          <a:p>
            <a:endParaRPr lang="ru-RU" sz="800" dirty="0">
              <a:solidFill>
                <a:srgbClr val="3E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wavyHeavy" dirty="0">
                <a:solidFill>
                  <a:srgbClr val="C00000"/>
                </a:solidFill>
                <a:uFill>
                  <a:solidFill>
                    <a:srgbClr val="8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Без шапки</a:t>
            </a:r>
            <a:r>
              <a:rPr lang="ru-RU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wavyHeavy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8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босой</a:t>
            </a:r>
            <a:r>
              <a:rPr lang="ru-RU" u="wavyHeavy" dirty="0">
                <a:solidFill>
                  <a:srgbClr val="C00000"/>
                </a:solidFill>
                <a:uFill>
                  <a:solidFill>
                    <a:srgbClr val="8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, в изорванном пиджаке поверх грязной рубахи, в шароварах, выпачканных тиной</a:t>
            </a:r>
            <a:r>
              <a:rPr lang="ru-RU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он был похож на батрака.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1354" y="4024699"/>
            <a:ext cx="8643912" cy="1323439"/>
          </a:xfrm>
          <a:prstGeom prst="rect">
            <a:avLst/>
          </a:prstGeom>
          <a:solidFill>
            <a:srgbClr val="F8F0E8"/>
          </a:solidFill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b="1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Определения</a:t>
            </a:r>
            <a:r>
              <a:rPr lang="ru-RU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выраженные </a:t>
            </a:r>
            <a:r>
              <a:rPr lang="ru-RU" b="1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инфинитивом</a:t>
            </a:r>
            <a:r>
              <a:rPr lang="ru-RU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обособляются</a:t>
            </a:r>
            <a:r>
              <a:rPr lang="ru-RU" u="sng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при наличии согласованного определения </a:t>
            </a:r>
            <a:r>
              <a:rPr lang="ru-RU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 определяемом слове.</a:t>
            </a:r>
          </a:p>
          <a:p>
            <a:endParaRPr lang="ru-RU" sz="600" dirty="0">
              <a:solidFill>
                <a:srgbClr val="3E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Вот и осталось мне только одно </a:t>
            </a:r>
            <a:r>
              <a:rPr lang="ru-RU" b="1" dirty="0">
                <a:solidFill>
                  <a:srgbClr val="3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сомнительное</a:t>
            </a:r>
            <a:r>
              <a:rPr lang="ru-RU" dirty="0">
                <a:solidFill>
                  <a:srgbClr val="3E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удовольствие - </a:t>
            </a:r>
            <a:r>
              <a:rPr lang="ru-RU" u="wavyHeavy" dirty="0">
                <a:solidFill>
                  <a:srgbClr val="C00000"/>
                </a:solidFill>
                <a:uFill>
                  <a:solidFill>
                    <a:srgbClr val="8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глядеть из окошка на рыбную ловлю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7705" y="5399619"/>
            <a:ext cx="8637561" cy="1323439"/>
          </a:xfrm>
          <a:prstGeom prst="rect">
            <a:avLst/>
          </a:prstGeom>
          <a:solidFill>
            <a:srgbClr val="F1E2D3"/>
          </a:solidFill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Определение-инфинитив</a:t>
            </a:r>
            <a:r>
              <a:rPr lang="ru-RU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, отнесенное к определяемому слову </a:t>
            </a:r>
            <a:r>
              <a:rPr lang="ru-RU" u="sng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без других определений не обособляется</a:t>
            </a:r>
            <a:r>
              <a:rPr lang="ru-RU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, например: </a:t>
            </a:r>
          </a:p>
          <a:p>
            <a:endParaRPr lang="ru-RU" sz="600" dirty="0">
              <a:solidFill>
                <a:srgbClr val="3E0000"/>
              </a:solidFill>
              <a:uFill>
                <a:solidFill>
                  <a:srgbClr val="3E0000"/>
                </a:solidFill>
              </a:u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В тот же день Фрунзе отдал </a:t>
            </a:r>
            <a:r>
              <a:rPr lang="ru-RU" u="sng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lang="ru-RU" dirty="0">
                <a:solidFill>
                  <a:srgbClr val="3E0000"/>
                </a:solidFill>
                <a:uFill>
                  <a:solidFill>
                    <a:srgbClr val="3E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 Чапаеву </a:t>
            </a:r>
            <a:r>
              <a:rPr lang="ru-RU" u="wavyHeavy" dirty="0">
                <a:solidFill>
                  <a:srgbClr val="C00000"/>
                </a:solidFill>
                <a:uFill>
                  <a:solidFill>
                    <a:srgbClr val="8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выступить со своей дивизией из Уфы на юг...</a:t>
            </a:r>
          </a:p>
        </p:txBody>
      </p:sp>
    </p:spTree>
    <p:extLst>
      <p:ext uri="{BB962C8B-B14F-4D97-AF65-F5344CB8AC3E}">
        <p14:creationId xmlns:p14="http://schemas.microsoft.com/office/powerpoint/2010/main" xmlns="" val="17601580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894" y="352364"/>
            <a:ext cx="435683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ОБОСОБЛЕННЫЕ </a:t>
            </a:r>
            <a:r>
              <a:rPr lang="ru-RU" sz="24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ПРИЛОЖЕНИЯ</a:t>
            </a:r>
            <a:endParaRPr lang="ru-RU" sz="24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7890" y="1007859"/>
            <a:ext cx="8764842" cy="5755422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just">
              <a:buAutoNum type="arabicPeriod"/>
            </a:pPr>
            <a:r>
              <a:rPr lang="ru-RU" dirty="0" smtClean="0">
                <a:solidFill>
                  <a:srgbClr val="0C0E0D"/>
                </a:solidFill>
                <a:latin typeface="Tahoma" panose="020B0604030504040204" pitchFamily="34" charset="0"/>
              </a:rPr>
              <a:t>Если </a:t>
            </a:r>
            <a:r>
              <a:rPr lang="ru-RU" dirty="0">
                <a:solidFill>
                  <a:srgbClr val="0C0E0D"/>
                </a:solidFill>
                <a:latin typeface="Tahoma" panose="020B0604030504040204" pitchFamily="34" charset="0"/>
              </a:rPr>
              <a:t>приложение относится к </a:t>
            </a:r>
            <a:r>
              <a:rPr lang="ru-RU" b="1" dirty="0">
                <a:solidFill>
                  <a:srgbClr val="0C0E0D"/>
                </a:solidFill>
                <a:latin typeface="Tahoma" panose="020B0604030504040204" pitchFamily="34" charset="0"/>
              </a:rPr>
              <a:t>нарицательному</a:t>
            </a:r>
            <a:r>
              <a:rPr lang="ru-RU" dirty="0">
                <a:solidFill>
                  <a:srgbClr val="0C0E0D"/>
                </a:solidFill>
                <a:latin typeface="Tahoma" panose="020B0604030504040204" pitchFamily="34" charset="0"/>
              </a:rPr>
              <a:t> существительному, </a:t>
            </a:r>
            <a:r>
              <a:rPr lang="ru-RU" dirty="0" smtClean="0">
                <a:solidFill>
                  <a:srgbClr val="0C0E0D"/>
                </a:solidFill>
                <a:latin typeface="Tahoma" panose="020B0604030504040204" pitchFamily="34" charset="0"/>
              </a:rPr>
              <a:t/>
            </a:r>
            <a:br>
              <a:rPr lang="ru-RU" dirty="0" smtClean="0">
                <a:solidFill>
                  <a:srgbClr val="0C0E0D"/>
                </a:solidFill>
                <a:latin typeface="Tahoma" panose="020B0604030504040204" pitchFamily="34" charset="0"/>
              </a:rPr>
            </a:br>
            <a:r>
              <a:rPr lang="ru-RU" dirty="0" smtClean="0">
                <a:solidFill>
                  <a:srgbClr val="0C0E0D"/>
                </a:solidFill>
                <a:latin typeface="Tahoma" panose="020B0604030504040204" pitchFamily="34" charset="0"/>
              </a:rPr>
              <a:t>то </a:t>
            </a:r>
            <a:r>
              <a:rPr lang="ru-RU" dirty="0">
                <a:solidFill>
                  <a:srgbClr val="0C0E0D"/>
                </a:solidFill>
                <a:latin typeface="Tahoma" panose="020B0604030504040204" pitchFamily="34" charset="0"/>
              </a:rPr>
              <a:t>оно </a:t>
            </a:r>
            <a:r>
              <a:rPr lang="ru-RU" u="sng" dirty="0">
                <a:solidFill>
                  <a:srgbClr val="0C0E0D"/>
                </a:solidFill>
                <a:latin typeface="Tahoma" panose="020B0604030504040204" pitchFamily="34" charset="0"/>
              </a:rPr>
              <a:t>обособляется в любом случае</a:t>
            </a:r>
            <a:r>
              <a:rPr lang="ru-RU" dirty="0">
                <a:solidFill>
                  <a:srgbClr val="0C0E0D"/>
                </a:solidFill>
                <a:latin typeface="Tahoma" panose="020B0604030504040204" pitchFamily="34" charset="0"/>
              </a:rPr>
              <a:t>, вне зависимости от места в предложении</a:t>
            </a:r>
            <a:r>
              <a:rPr lang="ru-RU" dirty="0" smtClean="0">
                <a:solidFill>
                  <a:srgbClr val="0C0E0D"/>
                </a:solidFill>
                <a:latin typeface="Tahoma" panose="020B0604030504040204" pitchFamily="34" charset="0"/>
              </a:rPr>
              <a:t>.</a:t>
            </a:r>
          </a:p>
          <a:p>
            <a:pPr algn="just"/>
            <a:endParaRPr lang="ru-RU" sz="800" i="1" dirty="0" smtClean="0">
              <a:solidFill>
                <a:srgbClr val="0C0E0D"/>
              </a:solidFill>
              <a:latin typeface="Tahoma" panose="020B0604030504040204" pitchFamily="34" charset="0"/>
            </a:endParaRPr>
          </a:p>
          <a:p>
            <a:pPr algn="just"/>
            <a:r>
              <a:rPr lang="ru-RU" i="1" dirty="0" smtClean="0">
                <a:solidFill>
                  <a:srgbClr val="0C0E0D"/>
                </a:solidFill>
                <a:latin typeface="Tahoma" panose="020B0604030504040204" pitchFamily="34" charset="0"/>
              </a:rPr>
              <a:t>Мой </a:t>
            </a:r>
            <a:r>
              <a:rPr lang="ru-RU" b="1" i="1" dirty="0">
                <a:solidFill>
                  <a:srgbClr val="0C0E0D"/>
                </a:solidFill>
                <a:latin typeface="Tahoma" panose="020B0604030504040204" pitchFamily="34" charset="0"/>
              </a:rPr>
              <a:t>отец</a:t>
            </a:r>
            <a:r>
              <a:rPr lang="ru-RU" i="1" dirty="0">
                <a:solidFill>
                  <a:srgbClr val="0C0E0D"/>
                </a:solidFill>
                <a:latin typeface="Tahoma" panose="020B0604030504040204" pitchFamily="34" charset="0"/>
              </a:rPr>
              <a:t>, </a:t>
            </a:r>
            <a:r>
              <a:rPr lang="ru-RU" i="1" u="sng" dirty="0">
                <a:solidFill>
                  <a:srgbClr val="800000"/>
                </a:solidFill>
                <a:latin typeface="Tahoma" panose="020B0604030504040204" pitchFamily="34" charset="0"/>
              </a:rPr>
              <a:t>капитан пограничных войск</a:t>
            </a:r>
            <a:r>
              <a:rPr lang="ru-RU" i="1" dirty="0">
                <a:solidFill>
                  <a:srgbClr val="0C0E0D"/>
                </a:solidFill>
                <a:latin typeface="Tahoma" panose="020B0604030504040204" pitchFamily="34" charset="0"/>
              </a:rPr>
              <a:t>, служил на Дальнем </a:t>
            </a:r>
            <a:r>
              <a:rPr lang="ru-RU" i="1" dirty="0" smtClean="0">
                <a:solidFill>
                  <a:srgbClr val="0C0E0D"/>
                </a:solidFill>
                <a:latin typeface="Tahoma" panose="020B0604030504040204" pitchFamily="34" charset="0"/>
              </a:rPr>
              <a:t>Востоке</a:t>
            </a:r>
            <a:r>
              <a:rPr lang="ru-RU" dirty="0" smtClean="0">
                <a:solidFill>
                  <a:srgbClr val="0C0E0D"/>
                </a:solidFill>
                <a:latin typeface="Tahoma" panose="020B0604030504040204" pitchFamily="34" charset="0"/>
              </a:rPr>
              <a:t>.</a:t>
            </a:r>
          </a:p>
          <a:p>
            <a:pPr algn="just"/>
            <a:r>
              <a:rPr lang="ru-RU" i="1" u="sng" dirty="0">
                <a:solidFill>
                  <a:srgbClr val="800000"/>
                </a:solidFill>
                <a:latin typeface="Tahoma" panose="020B0604030504040204" pitchFamily="34" charset="0"/>
              </a:rPr>
              <a:t>Капитан пограничных войск, </a:t>
            </a:r>
            <a:r>
              <a:rPr lang="ru-RU" i="1" dirty="0">
                <a:solidFill>
                  <a:srgbClr val="0C0E0D"/>
                </a:solidFill>
                <a:latin typeface="Tahoma" panose="020B0604030504040204" pitchFamily="34" charset="0"/>
              </a:rPr>
              <a:t>мой </a:t>
            </a:r>
            <a:r>
              <a:rPr lang="ru-RU" b="1" i="1" dirty="0">
                <a:solidFill>
                  <a:srgbClr val="0C0E0D"/>
                </a:solidFill>
                <a:latin typeface="Tahoma" panose="020B0604030504040204" pitchFamily="34" charset="0"/>
              </a:rPr>
              <a:t>отец</a:t>
            </a:r>
            <a:r>
              <a:rPr lang="ru-RU" i="1" dirty="0">
                <a:solidFill>
                  <a:srgbClr val="0C0E0D"/>
                </a:solidFill>
                <a:latin typeface="Tahoma" panose="020B0604030504040204" pitchFamily="34" charset="0"/>
              </a:rPr>
              <a:t> служил на Дальнем Востоке</a:t>
            </a:r>
            <a:r>
              <a:rPr lang="ru-RU" i="1" dirty="0" smtClean="0">
                <a:solidFill>
                  <a:srgbClr val="0C0E0D"/>
                </a:solidFill>
                <a:latin typeface="Tahoma" panose="020B0604030504040204" pitchFamily="34" charset="0"/>
              </a:rPr>
              <a:t>.</a:t>
            </a:r>
          </a:p>
          <a:p>
            <a:pPr algn="just"/>
            <a:endParaRPr lang="ru-RU" sz="600" dirty="0">
              <a:solidFill>
                <a:srgbClr val="0C0E0D"/>
              </a:solidFill>
              <a:latin typeface="Tahoma" panose="020B0604030504040204" pitchFamily="34" charset="0"/>
            </a:endParaRPr>
          </a:p>
          <a:p>
            <a:pPr algn="just"/>
            <a:r>
              <a:rPr lang="ru-RU" dirty="0" smtClean="0">
                <a:solidFill>
                  <a:srgbClr val="0C0E0D"/>
                </a:solidFill>
                <a:latin typeface="Tahoma" panose="020B0604030504040204" pitchFamily="34" charset="0"/>
              </a:rPr>
              <a:t>2. Если </a:t>
            </a:r>
            <a:r>
              <a:rPr lang="ru-RU" dirty="0">
                <a:solidFill>
                  <a:srgbClr val="0C0E0D"/>
                </a:solidFill>
                <a:latin typeface="Tahoma" panose="020B0604030504040204" pitchFamily="34" charset="0"/>
              </a:rPr>
              <a:t>приложение относится к </a:t>
            </a:r>
            <a:r>
              <a:rPr lang="ru-RU" b="1" dirty="0">
                <a:solidFill>
                  <a:srgbClr val="0C0E0D"/>
                </a:solidFill>
                <a:latin typeface="Tahoma" panose="020B0604030504040204" pitchFamily="34" charset="0"/>
              </a:rPr>
              <a:t>собственному</a:t>
            </a:r>
            <a:r>
              <a:rPr lang="ru-RU" dirty="0">
                <a:solidFill>
                  <a:srgbClr val="0C0E0D"/>
                </a:solidFill>
                <a:latin typeface="Tahoma" panose="020B0604030504040204" pitchFamily="34" charset="0"/>
              </a:rPr>
              <a:t> существительному, </a:t>
            </a:r>
            <a:endParaRPr lang="ru-RU" dirty="0" smtClean="0">
              <a:solidFill>
                <a:srgbClr val="0C0E0D"/>
              </a:solidFill>
              <a:latin typeface="Tahoma" panose="020B0604030504040204" pitchFamily="34" charset="0"/>
            </a:endParaRPr>
          </a:p>
          <a:p>
            <a:pPr algn="just"/>
            <a:r>
              <a:rPr lang="ru-RU" dirty="0" smtClean="0">
                <a:solidFill>
                  <a:srgbClr val="0C0E0D"/>
                </a:solidFill>
                <a:latin typeface="Tahoma" panose="020B0604030504040204" pitchFamily="34" charset="0"/>
              </a:rPr>
              <a:t>оно </a:t>
            </a:r>
            <a:r>
              <a:rPr lang="ru-RU" u="sng" dirty="0">
                <a:solidFill>
                  <a:srgbClr val="0C0E0D"/>
                </a:solidFill>
                <a:latin typeface="Tahoma" panose="020B0604030504040204" pitchFamily="34" charset="0"/>
              </a:rPr>
              <a:t>обособляется только </a:t>
            </a:r>
            <a:r>
              <a:rPr lang="ru-RU" dirty="0">
                <a:solidFill>
                  <a:srgbClr val="0C0E0D"/>
                </a:solidFill>
                <a:latin typeface="Tahoma" panose="020B0604030504040204" pitchFamily="34" charset="0"/>
              </a:rPr>
              <a:t>в том случае, когда стоит </a:t>
            </a:r>
            <a:r>
              <a:rPr lang="ru-RU" u="sng" dirty="0">
                <a:solidFill>
                  <a:srgbClr val="0C0E0D"/>
                </a:solidFill>
                <a:latin typeface="Tahoma" panose="020B0604030504040204" pitchFamily="34" charset="0"/>
              </a:rPr>
              <a:t>после него</a:t>
            </a:r>
            <a:r>
              <a:rPr lang="ru-RU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endParaRPr lang="ru-RU" dirty="0" smtClean="0">
              <a:solidFill>
                <a:srgbClr val="0C0E0D"/>
              </a:solidFill>
              <a:latin typeface="Tahoma" panose="020B0604030504040204" pitchFamily="34" charset="0"/>
            </a:endParaRPr>
          </a:p>
          <a:p>
            <a:pPr algn="just"/>
            <a:endParaRPr lang="ru-RU" sz="800" dirty="0">
              <a:solidFill>
                <a:srgbClr val="0C0E0D"/>
              </a:solidFill>
              <a:latin typeface="Tahoma" panose="020B0604030504040204" pitchFamily="34" charset="0"/>
            </a:endParaRPr>
          </a:p>
          <a:p>
            <a:pPr algn="just"/>
            <a:r>
              <a:rPr lang="ru-RU" b="1" i="1" dirty="0">
                <a:solidFill>
                  <a:srgbClr val="0C0E0D"/>
                </a:solidFill>
                <a:latin typeface="Tahoma" panose="020B0604030504040204" pitchFamily="34" charset="0"/>
              </a:rPr>
              <a:t>Иванов</a:t>
            </a:r>
            <a:r>
              <a:rPr lang="ru-RU" i="1" dirty="0">
                <a:solidFill>
                  <a:srgbClr val="0C0E0D"/>
                </a:solidFill>
                <a:latin typeface="Tahoma" panose="020B0604030504040204" pitchFamily="34" charset="0"/>
              </a:rPr>
              <a:t>, </a:t>
            </a:r>
            <a:r>
              <a:rPr lang="ru-RU" i="1" u="sng" dirty="0">
                <a:solidFill>
                  <a:srgbClr val="800000"/>
                </a:solidFill>
                <a:latin typeface="Tahoma" panose="020B0604030504040204" pitchFamily="34" charset="0"/>
              </a:rPr>
              <a:t>капитан пограничных войск</a:t>
            </a:r>
            <a:r>
              <a:rPr lang="ru-RU" i="1" dirty="0">
                <a:solidFill>
                  <a:srgbClr val="0C0E0D"/>
                </a:solidFill>
                <a:latin typeface="Tahoma" panose="020B0604030504040204" pitchFamily="34" charset="0"/>
              </a:rPr>
              <a:t>, служил на Дальнем </a:t>
            </a:r>
            <a:r>
              <a:rPr lang="ru-RU" i="1" dirty="0" smtClean="0">
                <a:solidFill>
                  <a:srgbClr val="0C0E0D"/>
                </a:solidFill>
                <a:latin typeface="Tahoma" panose="020B0604030504040204" pitchFamily="34" charset="0"/>
              </a:rPr>
              <a:t>Востоке</a:t>
            </a:r>
            <a:r>
              <a:rPr lang="ru-RU" dirty="0" smtClean="0">
                <a:solidFill>
                  <a:srgbClr val="0C0E0D"/>
                </a:solidFill>
                <a:latin typeface="Tahoma" panose="020B0604030504040204" pitchFamily="34" charset="0"/>
              </a:rPr>
              <a:t>.</a:t>
            </a:r>
            <a:r>
              <a:rPr lang="ru-RU" dirty="0">
                <a:solidFill>
                  <a:srgbClr val="0C0E0D"/>
                </a:solidFill>
                <a:latin typeface="Tahoma" panose="020B0604030504040204" pitchFamily="34" charset="0"/>
              </a:rPr>
              <a:t> </a:t>
            </a:r>
            <a:endParaRPr lang="ru-RU" dirty="0" smtClean="0">
              <a:solidFill>
                <a:srgbClr val="0C0E0D"/>
              </a:solidFill>
              <a:latin typeface="Tahoma" panose="020B0604030504040204" pitchFamily="34" charset="0"/>
            </a:endParaRPr>
          </a:p>
          <a:p>
            <a:pPr algn="just"/>
            <a:r>
              <a:rPr lang="ru-RU" i="1" u="sng" dirty="0">
                <a:solidFill>
                  <a:srgbClr val="800000"/>
                </a:solidFill>
                <a:latin typeface="Tahoma" panose="020B0604030504040204" pitchFamily="34" charset="0"/>
              </a:rPr>
              <a:t>Капитан пограничных войск </a:t>
            </a:r>
            <a:r>
              <a:rPr lang="ru-RU" b="1" i="1" dirty="0" smtClean="0">
                <a:solidFill>
                  <a:srgbClr val="0C0E0D"/>
                </a:solidFill>
                <a:latin typeface="Tahoma" panose="020B0604030504040204" pitchFamily="34" charset="0"/>
              </a:rPr>
              <a:t>Иванов</a:t>
            </a:r>
            <a:r>
              <a:rPr lang="ru-RU" i="1" dirty="0" smtClean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ru-RU" i="1" dirty="0">
                <a:solidFill>
                  <a:srgbClr val="0C0E0D"/>
                </a:solidFill>
                <a:latin typeface="Tahoma" panose="020B0604030504040204" pitchFamily="34" charset="0"/>
              </a:rPr>
              <a:t>служил на Дальнем Востоке</a:t>
            </a:r>
            <a:r>
              <a:rPr lang="ru-RU" dirty="0" smtClean="0">
                <a:solidFill>
                  <a:srgbClr val="0C0E0D"/>
                </a:solidFill>
                <a:latin typeface="Tahoma" panose="020B0604030504040204" pitchFamily="34" charset="0"/>
              </a:rPr>
              <a:t>.</a:t>
            </a:r>
          </a:p>
          <a:p>
            <a:pPr algn="just"/>
            <a:endParaRPr lang="ru-RU" sz="600" dirty="0">
              <a:solidFill>
                <a:srgbClr val="0C0E0D"/>
              </a:solidFill>
              <a:latin typeface="Tahoma" panose="020B0604030504040204" pitchFamily="34" charset="0"/>
            </a:endParaRPr>
          </a:p>
          <a:p>
            <a:pPr algn="just"/>
            <a:r>
              <a:rPr lang="ru-RU" dirty="0" smtClean="0">
                <a:solidFill>
                  <a:srgbClr val="0C0E0D"/>
                </a:solidFill>
                <a:latin typeface="Tahoma" panose="020B0604030504040204" pitchFamily="34" charset="0"/>
              </a:rPr>
              <a:t>3. Если </a:t>
            </a:r>
            <a:r>
              <a:rPr lang="ru-RU" dirty="0">
                <a:solidFill>
                  <a:srgbClr val="0C0E0D"/>
                </a:solidFill>
                <a:latin typeface="Tahoma" panose="020B0604030504040204" pitchFamily="34" charset="0"/>
              </a:rPr>
              <a:t>приложение относится к </a:t>
            </a:r>
            <a:r>
              <a:rPr lang="ru-RU" b="1" dirty="0">
                <a:solidFill>
                  <a:srgbClr val="0C0E0D"/>
                </a:solidFill>
                <a:latin typeface="Tahoma" panose="020B0604030504040204" pitchFamily="34" charset="0"/>
              </a:rPr>
              <a:t>личному местоимению</a:t>
            </a:r>
            <a:r>
              <a:rPr lang="ru-RU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endParaRPr lang="ru-RU" dirty="0" smtClean="0">
              <a:solidFill>
                <a:srgbClr val="0C0E0D"/>
              </a:solidFill>
              <a:latin typeface="Tahoma" panose="020B0604030504040204" pitchFamily="34" charset="0"/>
            </a:endParaRPr>
          </a:p>
          <a:p>
            <a:pPr algn="just"/>
            <a:r>
              <a:rPr lang="ru-RU" dirty="0">
                <a:solidFill>
                  <a:srgbClr val="0C0E0D"/>
                </a:solidFill>
                <a:latin typeface="Tahoma" panose="020B0604030504040204" pitchFamily="34" charset="0"/>
              </a:rPr>
              <a:t>т</a:t>
            </a:r>
            <a:r>
              <a:rPr lang="ru-RU" dirty="0" smtClean="0">
                <a:solidFill>
                  <a:srgbClr val="0C0E0D"/>
                </a:solidFill>
                <a:latin typeface="Tahoma" panose="020B0604030504040204" pitchFamily="34" charset="0"/>
              </a:rPr>
              <a:t>о </a:t>
            </a:r>
            <a:r>
              <a:rPr lang="ru-RU" u="sng" dirty="0">
                <a:solidFill>
                  <a:srgbClr val="0C0E0D"/>
                </a:solidFill>
                <a:latin typeface="Tahoma" panose="020B0604030504040204" pitchFamily="34" charset="0"/>
              </a:rPr>
              <a:t>обособляется в любом случае</a:t>
            </a:r>
            <a:r>
              <a:rPr lang="ru-RU" dirty="0">
                <a:solidFill>
                  <a:srgbClr val="0C0E0D"/>
                </a:solidFill>
                <a:latin typeface="Tahoma" panose="020B0604030504040204" pitchFamily="34" charset="0"/>
              </a:rPr>
              <a:t>, вне зависимости от места в предложении. </a:t>
            </a:r>
            <a:endParaRPr lang="ru-RU" dirty="0" smtClean="0">
              <a:solidFill>
                <a:srgbClr val="0C0E0D"/>
              </a:solidFill>
              <a:latin typeface="Tahoma" panose="020B0604030504040204" pitchFamily="34" charset="0"/>
            </a:endParaRPr>
          </a:p>
          <a:p>
            <a:pPr algn="just"/>
            <a:endParaRPr lang="ru-RU" sz="800" dirty="0" smtClean="0">
              <a:solidFill>
                <a:srgbClr val="0C0E0D"/>
              </a:solidFill>
              <a:latin typeface="Tahoma" panose="020B0604030504040204" pitchFamily="34" charset="0"/>
            </a:endParaRPr>
          </a:p>
          <a:p>
            <a:pPr algn="just"/>
            <a:r>
              <a:rPr lang="ru-RU" b="1" i="1" dirty="0" smtClean="0">
                <a:solidFill>
                  <a:srgbClr val="0C0E0D"/>
                </a:solidFill>
                <a:latin typeface="Tahoma" panose="020B0604030504040204" pitchFamily="34" charset="0"/>
              </a:rPr>
              <a:t>Он</a:t>
            </a:r>
            <a:r>
              <a:rPr lang="ru-RU" i="1" dirty="0">
                <a:solidFill>
                  <a:srgbClr val="0C0E0D"/>
                </a:solidFill>
                <a:latin typeface="Tahoma" panose="020B0604030504040204" pitchFamily="34" charset="0"/>
              </a:rPr>
              <a:t>, </a:t>
            </a:r>
            <a:r>
              <a:rPr lang="ru-RU" i="1" u="sng" dirty="0">
                <a:solidFill>
                  <a:srgbClr val="800000"/>
                </a:solidFill>
                <a:latin typeface="Tahoma" panose="020B0604030504040204" pitchFamily="34" charset="0"/>
              </a:rPr>
              <a:t>капитан пограничных войск</a:t>
            </a:r>
            <a:r>
              <a:rPr lang="ru-RU" i="1" dirty="0">
                <a:solidFill>
                  <a:srgbClr val="0C0E0D"/>
                </a:solidFill>
                <a:latin typeface="Tahoma" panose="020B0604030504040204" pitchFamily="34" charset="0"/>
              </a:rPr>
              <a:t>, служил на Дальнем </a:t>
            </a:r>
            <a:r>
              <a:rPr lang="ru-RU" i="1" dirty="0" smtClean="0">
                <a:solidFill>
                  <a:srgbClr val="0C0E0D"/>
                </a:solidFill>
                <a:latin typeface="Tahoma" panose="020B0604030504040204" pitchFamily="34" charset="0"/>
              </a:rPr>
              <a:t>Восток.</a:t>
            </a:r>
          </a:p>
          <a:p>
            <a:pPr algn="just"/>
            <a:r>
              <a:rPr lang="ru-RU" i="1" u="sng" dirty="0">
                <a:solidFill>
                  <a:srgbClr val="800000"/>
                </a:solidFill>
                <a:latin typeface="Tahoma" panose="020B0604030504040204" pitchFamily="34" charset="0"/>
              </a:rPr>
              <a:t>Капитан пограничных войск</a:t>
            </a:r>
            <a:r>
              <a:rPr lang="ru-RU" i="1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ru-RU" b="1" i="1" dirty="0">
                <a:solidFill>
                  <a:srgbClr val="0C0E0D"/>
                </a:solidFill>
                <a:latin typeface="Tahoma" panose="020B0604030504040204" pitchFamily="34" charset="0"/>
              </a:rPr>
              <a:t>он </a:t>
            </a:r>
            <a:r>
              <a:rPr lang="ru-RU" i="1" dirty="0">
                <a:solidFill>
                  <a:srgbClr val="0C0E0D"/>
                </a:solidFill>
                <a:latin typeface="Tahoma" panose="020B0604030504040204" pitchFamily="34" charset="0"/>
              </a:rPr>
              <a:t>служил на Дальнем Востоке</a:t>
            </a:r>
            <a:r>
              <a:rPr lang="ru-RU" dirty="0" smtClean="0">
                <a:solidFill>
                  <a:srgbClr val="0C0E0D"/>
                </a:solidFill>
                <a:latin typeface="Tahoma" panose="020B0604030504040204" pitchFamily="34" charset="0"/>
              </a:rPr>
              <a:t>.</a:t>
            </a:r>
          </a:p>
          <a:p>
            <a:pPr algn="just"/>
            <a:endParaRPr lang="ru-RU" sz="1000" b="0" i="0" dirty="0">
              <a:solidFill>
                <a:srgbClr val="0C0E0D"/>
              </a:solidFill>
              <a:effectLst/>
              <a:latin typeface="Tahoma" panose="020B0604030504040204" pitchFamily="34" charset="0"/>
            </a:endParaRPr>
          </a:p>
          <a:p>
            <a:pPr algn="just"/>
            <a:r>
              <a:rPr lang="ru-RU" b="1" dirty="0">
                <a:solidFill>
                  <a:srgbClr val="000000"/>
                </a:solidFill>
                <a:latin typeface="verdana" panose="020B0604030504040204" pitchFamily="34" charset="0"/>
              </a:rPr>
              <a:t>Приложения и определения, выраженные прилагательными и </a:t>
            </a:r>
            <a:r>
              <a:rPr lang="ru-RU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причастиями, могут </a:t>
            </a:r>
            <a:r>
              <a:rPr lang="ru-RU" b="1" dirty="0">
                <a:solidFill>
                  <a:srgbClr val="000000"/>
                </a:solidFill>
                <a:latin typeface="verdana" panose="020B0604030504040204" pitchFamily="34" charset="0"/>
              </a:rPr>
              <a:t>сочетаться с </a:t>
            </a:r>
            <a:r>
              <a:rPr lang="ru-RU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ними</a:t>
            </a:r>
            <a:r>
              <a:rPr 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.</a:t>
            </a:r>
          </a:p>
          <a:p>
            <a:pPr algn="just"/>
            <a:endParaRPr lang="ru-RU" sz="800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just"/>
            <a:r>
              <a:rPr lang="ru-RU" i="1" dirty="0">
                <a:solidFill>
                  <a:srgbClr val="000000"/>
                </a:solidFill>
                <a:latin typeface="verdana" panose="020B0604030504040204" pitchFamily="34" charset="0"/>
              </a:rPr>
              <a:t>Татьяна, </a:t>
            </a:r>
            <a:r>
              <a:rPr lang="ru-RU" i="1" dirty="0">
                <a:solidFill>
                  <a:srgbClr val="800000"/>
                </a:solidFill>
                <a:latin typeface="verdana" panose="020B0604030504040204" pitchFamily="34" charset="0"/>
              </a:rPr>
              <a:t>вдова, </a:t>
            </a:r>
            <a:r>
              <a:rPr lang="ru-RU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двоюродная </a:t>
            </a:r>
            <a:r>
              <a:rPr lang="ru-RU" b="1" i="1" u="sng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сестра</a:t>
            </a:r>
            <a:r>
              <a:rPr lang="ru-RU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ru-RU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мельника</a:t>
            </a:r>
            <a:r>
              <a:rPr lang="ru-RU" i="1" dirty="0" smtClean="0">
                <a:solidFill>
                  <a:srgbClr val="800000"/>
                </a:solidFill>
                <a:latin typeface="verdana" panose="020B0604030504040204" pitchFamily="34" charset="0"/>
              </a:rPr>
              <a:t>, высокая</a:t>
            </a:r>
            <a:r>
              <a:rPr lang="ru-RU" i="1" dirty="0">
                <a:solidFill>
                  <a:srgbClr val="800000"/>
                </a:solidFill>
                <a:latin typeface="verdana" panose="020B0604030504040204" pitchFamily="34" charset="0"/>
              </a:rPr>
              <a:t>, с багровым сердитым лицом и большим </a:t>
            </a:r>
            <a:r>
              <a:rPr lang="ru-RU" i="1" dirty="0" smtClean="0">
                <a:solidFill>
                  <a:srgbClr val="800000"/>
                </a:solidFill>
                <a:latin typeface="verdana" panose="020B0604030504040204" pitchFamily="34" charset="0"/>
              </a:rPr>
              <a:t>носом, </a:t>
            </a:r>
            <a:r>
              <a:rPr lang="ru-RU" i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внесла </a:t>
            </a:r>
            <a:r>
              <a:rPr lang="ru-RU" i="1" dirty="0">
                <a:solidFill>
                  <a:srgbClr val="000000"/>
                </a:solidFill>
                <a:latin typeface="verdana" panose="020B0604030504040204" pitchFamily="34" charset="0"/>
              </a:rPr>
              <a:t>в огород тяжелую корзину мокрого белья.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 </a:t>
            </a:r>
            <a:endParaRPr lang="ru-RU" b="0" i="0" dirty="0">
              <a:solidFill>
                <a:srgbClr val="0C0E0D"/>
              </a:solidFill>
              <a:effectLst/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27660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890" y="951588"/>
            <a:ext cx="8764842" cy="5401479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1.  </a:t>
            </a:r>
            <a:r>
              <a:rPr lang="ru-RU" sz="2000" b="1" dirty="0"/>
              <a:t>Иногда приложение, которому придается большое значение и</a:t>
            </a:r>
            <a:r>
              <a:rPr lang="ru-RU" sz="2000" b="1" dirty="0" smtClean="0"/>
              <a:t> </a:t>
            </a:r>
            <a:r>
              <a:rPr lang="ru-RU" sz="2000" b="1" dirty="0"/>
              <a:t>которое стоит в конце предложения, может обособляться при помощи </a:t>
            </a:r>
            <a:r>
              <a:rPr lang="ru-RU" sz="2000" b="1" dirty="0">
                <a:solidFill>
                  <a:srgbClr val="800000"/>
                </a:solidFill>
              </a:rPr>
              <a:t>тире</a:t>
            </a:r>
            <a:r>
              <a:rPr lang="ru-RU" sz="2000" b="1" dirty="0"/>
              <a:t>, а не </a:t>
            </a:r>
            <a:r>
              <a:rPr lang="ru-RU" sz="2000" b="1" dirty="0" smtClean="0"/>
              <a:t>запятой</a:t>
            </a:r>
            <a:r>
              <a:rPr lang="ru-RU" sz="2000" b="1" dirty="0"/>
              <a:t>:</a:t>
            </a:r>
            <a:endParaRPr lang="ru-RU" sz="2000" b="1" dirty="0" smtClean="0"/>
          </a:p>
          <a:p>
            <a:endParaRPr lang="ru-RU" sz="1000" i="1" dirty="0"/>
          </a:p>
          <a:p>
            <a:r>
              <a:rPr lang="ru-RU" sz="2000" i="1" dirty="0" smtClean="0"/>
              <a:t>Подходил </a:t>
            </a:r>
            <a:r>
              <a:rPr lang="ru-RU" sz="2000" i="1" dirty="0"/>
              <a:t>к концу август – </a:t>
            </a:r>
            <a:r>
              <a:rPr lang="ru-RU" sz="2000" b="1" i="1" dirty="0">
                <a:solidFill>
                  <a:srgbClr val="800000"/>
                </a:solidFill>
              </a:rPr>
              <a:t>последний месяц лета</a:t>
            </a:r>
            <a:r>
              <a:rPr lang="ru-RU" sz="2000" dirty="0" smtClean="0">
                <a:solidFill>
                  <a:srgbClr val="800000"/>
                </a:solidFill>
              </a:rPr>
              <a:t>.</a:t>
            </a:r>
          </a:p>
          <a:p>
            <a:endParaRPr lang="ru-RU" sz="1400" dirty="0"/>
          </a:p>
          <a:p>
            <a:r>
              <a:rPr lang="ru-RU" sz="2000" b="1" dirty="0"/>
              <a:t>2.   Иногда приложение может начинаться с союза </a:t>
            </a:r>
            <a:r>
              <a:rPr lang="ru-RU" sz="2000" b="1" dirty="0">
                <a:solidFill>
                  <a:srgbClr val="800000"/>
                </a:solidFill>
              </a:rPr>
              <a:t>КАК</a:t>
            </a:r>
            <a:r>
              <a:rPr lang="ru-RU" sz="2000" b="1" dirty="0"/>
              <a:t>. </a:t>
            </a:r>
            <a:endParaRPr lang="ru-RU" sz="2000" b="1" dirty="0" smtClean="0"/>
          </a:p>
          <a:p>
            <a:endParaRPr lang="ru-RU" sz="1000" dirty="0" smtClean="0"/>
          </a:p>
          <a:p>
            <a:r>
              <a:rPr lang="ru-RU" sz="2000" b="1" dirty="0" smtClean="0"/>
              <a:t>Если </a:t>
            </a:r>
            <a:r>
              <a:rPr lang="ru-RU" sz="2000" b="1" dirty="0"/>
              <a:t>приложение </a:t>
            </a:r>
            <a:r>
              <a:rPr lang="ru-RU" sz="2000" b="1" dirty="0" smtClean="0"/>
              <a:t> имеет значение </a:t>
            </a:r>
            <a:r>
              <a:rPr lang="ru-RU" sz="2000" b="1" dirty="0" smtClean="0">
                <a:solidFill>
                  <a:srgbClr val="800000"/>
                </a:solidFill>
              </a:rPr>
              <a:t>«В КАЧЕСТВЕ», </a:t>
            </a:r>
            <a:r>
              <a:rPr lang="ru-RU" sz="2000" b="1" dirty="0" smtClean="0"/>
              <a:t>то </a:t>
            </a:r>
            <a:r>
              <a:rPr lang="ru-RU" sz="2000" b="1" dirty="0"/>
              <a:t>запятые </a:t>
            </a:r>
            <a:r>
              <a:rPr lang="ru-RU" sz="2000" b="1" u="sng" dirty="0" smtClean="0"/>
              <a:t>не ставятся</a:t>
            </a:r>
            <a:r>
              <a:rPr lang="ru-RU" sz="2000" b="1" dirty="0" smtClean="0"/>
              <a:t>.</a:t>
            </a:r>
          </a:p>
          <a:p>
            <a:endParaRPr lang="ru-RU" sz="500" b="1" dirty="0" smtClean="0"/>
          </a:p>
          <a:p>
            <a:r>
              <a:rPr lang="ru-RU" sz="2000" b="1" dirty="0" smtClean="0"/>
              <a:t>Если приложение имеет </a:t>
            </a:r>
            <a:r>
              <a:rPr lang="ru-RU" sz="2000" b="1" dirty="0" smtClean="0">
                <a:solidFill>
                  <a:srgbClr val="800000"/>
                </a:solidFill>
              </a:rPr>
              <a:t>ПРИЧИННОЕ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800000"/>
                </a:solidFill>
              </a:rPr>
              <a:t>ЗНАЧЕНИЕ</a:t>
            </a:r>
            <a:r>
              <a:rPr lang="ru-RU" sz="2000" b="1" dirty="0" smtClean="0"/>
              <a:t>, то оно обособляется.</a:t>
            </a:r>
          </a:p>
          <a:p>
            <a:r>
              <a:rPr lang="ru-RU" sz="2000" dirty="0" smtClean="0"/>
              <a:t> </a:t>
            </a:r>
          </a:p>
          <a:p>
            <a:r>
              <a:rPr lang="ru-RU" sz="2000" i="1" dirty="0" smtClean="0"/>
              <a:t>Газ </a:t>
            </a:r>
            <a:r>
              <a:rPr lang="ru-RU" sz="2000" b="1" i="1" dirty="0">
                <a:solidFill>
                  <a:srgbClr val="800000"/>
                </a:solidFill>
              </a:rPr>
              <a:t>как топливо </a:t>
            </a:r>
            <a:r>
              <a:rPr lang="ru-RU" sz="2000" i="1" dirty="0"/>
              <a:t>сейчас применяется очень широко</a:t>
            </a:r>
            <a:r>
              <a:rPr lang="ru-RU" sz="2000" dirty="0" smtClean="0"/>
              <a:t>.</a:t>
            </a:r>
          </a:p>
          <a:p>
            <a:endParaRPr lang="ru-RU" sz="800" dirty="0"/>
          </a:p>
          <a:p>
            <a:r>
              <a:rPr lang="ru-RU" sz="2000" b="1" dirty="0" smtClean="0">
                <a:solidFill>
                  <a:srgbClr val="800000"/>
                </a:solidFill>
              </a:rPr>
              <a:t>Как человек эрудированный</a:t>
            </a:r>
            <a:r>
              <a:rPr lang="ru-RU" sz="2000" dirty="0" smtClean="0"/>
              <a:t>, Сергей Ильич пользовался уважением.</a:t>
            </a:r>
          </a:p>
          <a:p>
            <a:endParaRPr lang="ru-RU" sz="800" dirty="0" smtClean="0"/>
          </a:p>
          <a:p>
            <a:r>
              <a:rPr lang="ru-RU" sz="2000" dirty="0"/>
              <a:t>Сергей </a:t>
            </a:r>
            <a:r>
              <a:rPr lang="ru-RU" sz="2000" dirty="0" smtClean="0"/>
              <a:t>Ильич, </a:t>
            </a:r>
            <a:r>
              <a:rPr lang="ru-RU" sz="2000" b="1" dirty="0" smtClean="0">
                <a:solidFill>
                  <a:srgbClr val="800000"/>
                </a:solidFill>
              </a:rPr>
              <a:t>как </a:t>
            </a:r>
            <a:r>
              <a:rPr lang="ru-RU" sz="2000" b="1" dirty="0">
                <a:solidFill>
                  <a:srgbClr val="800000"/>
                </a:solidFill>
              </a:rPr>
              <a:t>человек </a:t>
            </a:r>
            <a:r>
              <a:rPr lang="ru-RU" sz="2000" b="1" dirty="0" smtClean="0">
                <a:solidFill>
                  <a:srgbClr val="800000"/>
                </a:solidFill>
              </a:rPr>
              <a:t>эрудированный</a:t>
            </a:r>
            <a:r>
              <a:rPr lang="ru-RU" sz="2000" dirty="0" smtClean="0"/>
              <a:t>, </a:t>
            </a:r>
            <a:r>
              <a:rPr lang="ru-RU" sz="2000" dirty="0"/>
              <a:t>пользовался </a:t>
            </a:r>
            <a:r>
              <a:rPr lang="ru-RU" sz="2000" dirty="0" smtClean="0"/>
              <a:t>уважением.</a:t>
            </a:r>
          </a:p>
          <a:p>
            <a:endParaRPr lang="ru-RU" sz="1000" dirty="0"/>
          </a:p>
          <a:p>
            <a:r>
              <a:rPr lang="ru-RU" sz="2000" i="1" dirty="0" smtClean="0"/>
              <a:t>Пушкин, </a:t>
            </a:r>
            <a:r>
              <a:rPr lang="ru-RU" sz="2000" b="1" i="1" dirty="0" smtClean="0">
                <a:solidFill>
                  <a:srgbClr val="800000"/>
                </a:solidFill>
              </a:rPr>
              <a:t>как тонкий лирик</a:t>
            </a:r>
            <a:r>
              <a:rPr lang="ru-RU" sz="2000" i="1" dirty="0" smtClean="0"/>
              <a:t>, не мог пройти мимо красот природы.</a:t>
            </a:r>
          </a:p>
          <a:p>
            <a:endParaRPr lang="ru-RU" sz="2000" i="1" dirty="0"/>
          </a:p>
          <a:p>
            <a:pPr algn="just">
              <a:buAutoNum type="arabicPeriod"/>
            </a:pPr>
            <a:endParaRPr lang="ru-RU" sz="2000" b="0" i="1" dirty="0">
              <a:solidFill>
                <a:srgbClr val="0C0E0D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1894" y="352364"/>
            <a:ext cx="435683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ОБОСОБЛЕННЫЕ </a:t>
            </a:r>
            <a:r>
              <a:rPr lang="ru-RU" sz="24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ПРИЛОЖЕНИЯ</a:t>
            </a:r>
            <a:endParaRPr lang="ru-RU" sz="24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2976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7625" y="907348"/>
            <a:ext cx="8299938" cy="5816977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800000"/>
                </a:solidFill>
              </a:rPr>
              <a:t>СТАВИТСЯ ДЕФИС</a:t>
            </a:r>
            <a:endParaRPr lang="ru-RU" sz="2000" dirty="0" smtClean="0">
              <a:solidFill>
                <a:srgbClr val="800000"/>
              </a:solidFill>
            </a:endParaRPr>
          </a:p>
          <a:p>
            <a:r>
              <a:rPr lang="ru-RU" sz="2000" b="1" dirty="0" smtClean="0"/>
              <a:t>1. Между </a:t>
            </a:r>
            <a:r>
              <a:rPr lang="ru-RU" sz="2000" b="1" dirty="0"/>
              <a:t>одиночным существительным и одиночным приложением</a:t>
            </a:r>
          </a:p>
          <a:p>
            <a:endParaRPr lang="ru-RU" sz="600" dirty="0"/>
          </a:p>
          <a:p>
            <a:r>
              <a:rPr lang="ru-RU" sz="2000" dirty="0" smtClean="0"/>
              <a:t>Чайка </a:t>
            </a:r>
            <a:r>
              <a:rPr lang="ru-RU" sz="2000" b="1" dirty="0" smtClean="0"/>
              <a:t>- </a:t>
            </a:r>
            <a:r>
              <a:rPr lang="ru-RU" sz="2000" b="1" dirty="0" smtClean="0">
                <a:solidFill>
                  <a:srgbClr val="800000"/>
                </a:solidFill>
              </a:rPr>
              <a:t>рыболов</a:t>
            </a:r>
            <a:endParaRPr lang="ru-RU" sz="2000" b="1" dirty="0">
              <a:solidFill>
                <a:srgbClr val="800000"/>
              </a:solidFill>
            </a:endParaRPr>
          </a:p>
          <a:p>
            <a:r>
              <a:rPr lang="ru-RU" sz="2000" dirty="0" smtClean="0"/>
              <a:t>Девушка </a:t>
            </a:r>
            <a:r>
              <a:rPr lang="ru-RU" sz="2000" b="1" dirty="0">
                <a:solidFill>
                  <a:srgbClr val="800000"/>
                </a:solidFill>
              </a:rPr>
              <a:t>- официантка</a:t>
            </a:r>
          </a:p>
          <a:p>
            <a:endParaRPr lang="ru-RU" sz="600" dirty="0"/>
          </a:p>
          <a:p>
            <a:r>
              <a:rPr lang="ru-RU" sz="2000" b="1" dirty="0" smtClean="0"/>
              <a:t>2. В </a:t>
            </a:r>
            <a:r>
              <a:rPr lang="ru-RU" sz="2000" b="1" dirty="0"/>
              <a:t>сложных научных </a:t>
            </a:r>
            <a:r>
              <a:rPr lang="ru-RU" sz="2000" b="1" dirty="0" smtClean="0"/>
              <a:t>терминах</a:t>
            </a:r>
          </a:p>
          <a:p>
            <a:endParaRPr lang="ru-RU" sz="600" b="1" dirty="0"/>
          </a:p>
          <a:p>
            <a:r>
              <a:rPr lang="ru-RU" sz="2000" dirty="0" smtClean="0"/>
              <a:t>Заяц </a:t>
            </a:r>
            <a:r>
              <a:rPr lang="ru-RU" sz="2000" b="1" dirty="0">
                <a:solidFill>
                  <a:srgbClr val="800000"/>
                </a:solidFill>
              </a:rPr>
              <a:t>- беляк</a:t>
            </a:r>
          </a:p>
          <a:p>
            <a:r>
              <a:rPr lang="ru-RU" sz="2000" dirty="0" smtClean="0"/>
              <a:t>Бабочка </a:t>
            </a:r>
            <a:r>
              <a:rPr lang="ru-RU" sz="2000" b="1" dirty="0">
                <a:solidFill>
                  <a:srgbClr val="800000"/>
                </a:solidFill>
              </a:rPr>
              <a:t>- лимонница</a:t>
            </a:r>
          </a:p>
          <a:p>
            <a:endParaRPr lang="ru-RU" sz="600" dirty="0"/>
          </a:p>
          <a:p>
            <a:r>
              <a:rPr lang="ru-RU" sz="2000" b="1" dirty="0" smtClean="0"/>
              <a:t>3. Если </a:t>
            </a:r>
            <a:r>
              <a:rPr lang="ru-RU" sz="2000" b="1" dirty="0"/>
              <a:t>приложение выражено именем собственным и стоит перед определяемым словом</a:t>
            </a:r>
          </a:p>
          <a:p>
            <a:endParaRPr lang="ru-RU" sz="600" dirty="0"/>
          </a:p>
          <a:p>
            <a:r>
              <a:rPr lang="ru-RU" sz="2000" b="1" dirty="0" smtClean="0">
                <a:solidFill>
                  <a:srgbClr val="800000"/>
                </a:solidFill>
              </a:rPr>
              <a:t>Царь - </a:t>
            </a:r>
            <a:r>
              <a:rPr lang="ru-RU" sz="2000" dirty="0" smtClean="0"/>
              <a:t>колокол </a:t>
            </a:r>
            <a:r>
              <a:rPr lang="ru-RU" sz="2000" dirty="0"/>
              <a:t>(но колокол Царь)</a:t>
            </a:r>
          </a:p>
          <a:p>
            <a:r>
              <a:rPr lang="ru-RU" sz="2000" dirty="0" smtClean="0"/>
              <a:t>Иван </a:t>
            </a:r>
            <a:r>
              <a:rPr lang="ru-RU" sz="2000" b="1" dirty="0" smtClean="0">
                <a:solidFill>
                  <a:srgbClr val="800000"/>
                </a:solidFill>
              </a:rPr>
              <a:t>- царевич</a:t>
            </a:r>
            <a:r>
              <a:rPr lang="ru-RU" sz="2000" dirty="0" smtClean="0"/>
              <a:t> </a:t>
            </a:r>
            <a:r>
              <a:rPr lang="ru-RU" sz="2000" dirty="0"/>
              <a:t>(но царевич Иван)</a:t>
            </a:r>
          </a:p>
          <a:p>
            <a:r>
              <a:rPr lang="ru-RU" sz="2000" b="1" dirty="0" smtClean="0">
                <a:solidFill>
                  <a:srgbClr val="800000"/>
                </a:solidFill>
              </a:rPr>
              <a:t>Москва - </a:t>
            </a:r>
            <a:r>
              <a:rPr lang="ru-RU" sz="2000" dirty="0" smtClean="0"/>
              <a:t>река </a:t>
            </a:r>
            <a:r>
              <a:rPr lang="ru-RU" sz="2000" dirty="0"/>
              <a:t>(но река Москва)</a:t>
            </a:r>
          </a:p>
          <a:p>
            <a:endParaRPr lang="ru-RU" sz="800" dirty="0"/>
          </a:p>
          <a:p>
            <a:r>
              <a:rPr lang="ru-RU" sz="2000" b="1" dirty="0" smtClean="0"/>
              <a:t>4. Если </a:t>
            </a:r>
            <a:r>
              <a:rPr lang="ru-RU" sz="2000" b="1" dirty="0"/>
              <a:t>определяемое слово выражено именем собственным, а приложение образует с ним смысловое целое</a:t>
            </a:r>
          </a:p>
          <a:p>
            <a:endParaRPr lang="ru-RU" sz="600" dirty="0"/>
          </a:p>
          <a:p>
            <a:r>
              <a:rPr lang="ru-RU" sz="2000" dirty="0" err="1" smtClean="0"/>
              <a:t>Капица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800000"/>
                </a:solidFill>
              </a:rPr>
              <a:t>– старший  </a:t>
            </a:r>
            <a:r>
              <a:rPr lang="ru-RU" sz="2000" dirty="0" smtClean="0"/>
              <a:t>(субстантивированное)</a:t>
            </a:r>
            <a:endParaRPr lang="ru-RU" sz="2000" dirty="0"/>
          </a:p>
          <a:p>
            <a:r>
              <a:rPr lang="ru-RU" sz="2000" dirty="0" smtClean="0"/>
              <a:t>Дюма </a:t>
            </a:r>
            <a:r>
              <a:rPr lang="ru-RU" sz="2000" b="1" dirty="0">
                <a:solidFill>
                  <a:srgbClr val="800000"/>
                </a:solidFill>
              </a:rPr>
              <a:t>- сын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93248" y="169488"/>
            <a:ext cx="387862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A0000"/>
            </a:solidFill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ОДИНОЧНЫЕ ПРИЛОЖЕНИЯ</a:t>
            </a:r>
            <a:endParaRPr lang="ru-RU" sz="24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81242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084365fb9857e814275e0f5c68cc6f8452d625a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542</TotalTime>
  <Words>1097</Words>
  <Application>Microsoft Office PowerPoint</Application>
  <PresentationFormat>Экран (4:3)</PresentationFormat>
  <Paragraphs>327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Шестое апреля</vt:lpstr>
      <vt:lpstr>Задание на урок: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Zhanna Rodina</dc:creator>
  <cp:lastModifiedBy>Искэндэр</cp:lastModifiedBy>
  <cp:revision>116</cp:revision>
  <dcterms:created xsi:type="dcterms:W3CDTF">2014-01-12T13:32:14Z</dcterms:created>
  <dcterms:modified xsi:type="dcterms:W3CDTF">2020-04-02T16:22:20Z</dcterms:modified>
</cp:coreProperties>
</file>